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93" r:id="rId2"/>
    <p:sldId id="376" r:id="rId3"/>
    <p:sldId id="269" r:id="rId4"/>
    <p:sldId id="260" r:id="rId5"/>
    <p:sldId id="377" r:id="rId6"/>
    <p:sldId id="378" r:id="rId7"/>
    <p:sldId id="384" r:id="rId8"/>
    <p:sldId id="380" r:id="rId9"/>
    <p:sldId id="388" r:id="rId10"/>
    <p:sldId id="382" r:id="rId11"/>
    <p:sldId id="387" r:id="rId12"/>
    <p:sldId id="379" r:id="rId13"/>
    <p:sldId id="381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OZLOVA" initials="N" lastIdx="3" clrIdx="0">
    <p:extLst>
      <p:ext uri="{19B8F6BF-5375-455C-9EA6-DF929625EA0E}">
        <p15:presenceInfo xmlns:p15="http://schemas.microsoft.com/office/powerpoint/2012/main" userId="NIKOZL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99CCFF"/>
    <a:srgbClr val="CCCCFF"/>
    <a:srgbClr val="CCECFF"/>
    <a:srgbClr val="66CCFF"/>
    <a:srgbClr val="9CBDE6"/>
    <a:srgbClr val="996633"/>
    <a:srgbClr val="FFFFCC"/>
    <a:srgbClr val="CC6600"/>
    <a:srgbClr val="55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494" autoAdjust="0"/>
    <p:restoredTop sz="99650" autoAdjust="0"/>
  </p:normalViewPr>
  <p:slideViewPr>
    <p:cSldViewPr snapToGrid="0">
      <p:cViewPr varScale="1">
        <p:scale>
          <a:sx n="83" d="100"/>
          <a:sy n="83" d="100"/>
        </p:scale>
        <p:origin x="102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3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333218647407757E-2"/>
          <c:y val="8.522725298221509E-2"/>
          <c:w val="0.40347890932015906"/>
          <c:h val="0.7489793263374041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prstClr val="white">
                  <a:alpha val="0"/>
                </a:prstClr>
              </a:solidFill>
            </a:ln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562E-4EC5-8D7D-B5E4B3BB6C31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62E-4EC5-8D7D-B5E4B3BB6C31}"/>
              </c:ext>
            </c:extLst>
          </c:dPt>
          <c:dPt>
            <c:idx val="5"/>
            <c:bubble3D val="0"/>
            <c:spPr>
              <a:solidFill>
                <a:srgbClr val="996633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562E-4EC5-8D7D-B5E4B3BB6C31}"/>
              </c:ext>
            </c:extLst>
          </c:dPt>
          <c:dPt>
            <c:idx val="6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62E-4EC5-8D7D-B5E4B3BB6C31}"/>
              </c:ext>
            </c:extLst>
          </c:dPt>
          <c:dLbls>
            <c:dLbl>
              <c:idx val="6"/>
              <c:layout>
                <c:manualLayout>
                  <c:x val="6.1524341869430513E-3"/>
                  <c:y val="-4.219345165414675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2E-4EC5-8D7D-B5E4B3BB6C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Доходы от использования имущества</c:v>
                </c:pt>
                <c:pt idx="2">
                  <c:v>акцизы</c:v>
                </c:pt>
                <c:pt idx="3">
                  <c:v>налоги на совокупный доход</c:v>
                </c:pt>
                <c:pt idx="4">
                  <c:v>Доходы от продажи имущества</c:v>
                </c:pt>
                <c:pt idx="5">
                  <c:v>Прочие неналоговые доходы</c:v>
                </c:pt>
                <c:pt idx="6">
                  <c:v>доходы от оказания платных услуг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125587</c:v>
                </c:pt>
                <c:pt idx="1">
                  <c:v>27925</c:v>
                </c:pt>
                <c:pt idx="2">
                  <c:v>7155</c:v>
                </c:pt>
                <c:pt idx="3">
                  <c:v>5982</c:v>
                </c:pt>
                <c:pt idx="4">
                  <c:v>24817</c:v>
                </c:pt>
                <c:pt idx="5">
                  <c:v>1979</c:v>
                </c:pt>
                <c:pt idx="6">
                  <c:v>3095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2E-4EC5-8D7D-B5E4B3BB6C3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"/>
          <c:y val="0.79183780366714762"/>
          <c:w val="0.99374452312850103"/>
          <c:h val="0.18408902146335221"/>
        </c:manualLayout>
      </c:layout>
      <c:overlay val="0"/>
      <c:txPr>
        <a:bodyPr/>
        <a:lstStyle/>
        <a:p>
          <a:pPr>
            <a:defRPr sz="1000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ln w="25400">
      <a:noFill/>
      <a:prstDash val="sysDot"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10576545651185E-2"/>
          <c:y val="0.1140667471900061"/>
          <c:w val="0.43888368096413188"/>
          <c:h val="0.7222533984705356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ln w="25400">
      <a:noFill/>
      <a:prstDash val="sysDot"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00951140431273"/>
          <c:y val="0.19722975682448179"/>
          <c:w val="0.49129641155877207"/>
          <c:h val="0.771824770736986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prstClr val="white">
                  <a:alpha val="0"/>
                </a:prstClr>
              </a:solidFill>
            </a:ln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76F8-4158-805D-FAB506FAED28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6F8-4158-805D-FAB506FAED28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76F8-4158-805D-FAB506FAED2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6F8-4158-805D-FAB506FAED28}"/>
              </c:ext>
            </c:extLst>
          </c:dPt>
          <c:dPt>
            <c:idx val="6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4-76F8-4158-805D-FAB506FAED28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8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6F8-4158-805D-FAB506FAED28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8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76F8-4158-805D-FAB506FAED28}"/>
                </c:ext>
              </c:extLst>
            </c:dLbl>
            <c:dLbl>
              <c:idx val="6"/>
              <c:layout>
                <c:manualLayout>
                  <c:x val="6.1524341869430331E-3"/>
                  <c:y val="-4.219345165414675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F8-4158-805D-FAB506FAED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 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8147</c:v>
                </c:pt>
                <c:pt idx="1">
                  <c:v>0</c:v>
                </c:pt>
                <c:pt idx="2">
                  <c:v>0</c:v>
                </c:pt>
                <c:pt idx="3">
                  <c:v>6741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6F8-4158-805D-FAB506FAED2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6832937617380594"/>
          <c:y val="0.56346676145964758"/>
          <c:w val="0.32514246716688511"/>
          <c:h val="0.38011518748172285"/>
        </c:manualLayout>
      </c:layout>
      <c:overlay val="0"/>
      <c:txPr>
        <a:bodyPr/>
        <a:lstStyle/>
        <a:p>
          <a:pPr>
            <a:defRPr sz="900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ln w="25400">
      <a:noFill/>
      <a:prstDash val="sysDot"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65354330708587E-2"/>
          <c:y val="0.2305297168561164"/>
          <c:w val="0.36005752405949282"/>
          <c:h val="0.7574536007715413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prstClr val="white">
                  <a:alpha val="0"/>
                </a:prstClr>
              </a:solidFill>
            </a:ln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E3E5-46FB-8E79-B9267434E51F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3E5-46FB-8E79-B9267434E51F}"/>
              </c:ext>
            </c:extLst>
          </c:dPt>
          <c:dPt>
            <c:idx val="5"/>
            <c:bubble3D val="0"/>
            <c:spPr>
              <a:solidFill>
                <a:srgbClr val="996633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E3E5-46FB-8E79-B9267434E51F}"/>
              </c:ext>
            </c:extLst>
          </c:dPt>
          <c:dPt>
            <c:idx val="6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3E5-46FB-8E79-B9267434E51F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E3E5-46FB-8E79-B9267434E51F}"/>
                </c:ext>
              </c:extLst>
            </c:dLbl>
            <c:dLbl>
              <c:idx val="1"/>
              <c:layout>
                <c:manualLayout>
                  <c:x val="1.9540463692038587E-2"/>
                  <c:y val="2.921715795983274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E5-46FB-8E79-B9267434E51F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E3E5-46FB-8E79-B9267434E51F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E3E5-46FB-8E79-B9267434E51F}"/>
                </c:ext>
              </c:extLst>
            </c:dLbl>
            <c:dLbl>
              <c:idx val="6"/>
              <c:layout>
                <c:manualLayout>
                  <c:x val="6.1524341869430401E-3"/>
                  <c:y val="-4.219345165414675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E5-46FB-8E79-B9267434E5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Акцизы на нефтепродукты</c:v>
                </c:pt>
                <c:pt idx="1">
                  <c:v>Прочие доходы</c:v>
                </c:pt>
                <c:pt idx="2">
                  <c:v>Межбюджетные трансферты, предоставляемые 
из областного бюджета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8180</c:v>
                </c:pt>
                <c:pt idx="1">
                  <c:v>7358</c:v>
                </c:pt>
                <c:pt idx="2">
                  <c:v>40860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E5-46FB-8E79-B9267434E51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5166316710411197"/>
          <c:y val="0.16423780846928571"/>
          <c:w val="0.54551115485564072"/>
          <c:h val="0.82134870649037295"/>
        </c:manualLayout>
      </c:layout>
      <c:overlay val="0"/>
      <c:txPr>
        <a:bodyPr/>
        <a:lstStyle/>
        <a:p>
          <a:pPr>
            <a:defRPr sz="800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ln w="25400">
      <a:noFill/>
      <a:prstDash val="sysDot"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787971240412261"/>
          <c:y val="0.1060500726954924"/>
          <c:w val="0.36674393384422532"/>
          <c:h val="0.5538364974717026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t"/>
      <c:layout>
        <c:manualLayout>
          <c:xMode val="edge"/>
          <c:yMode val="edge"/>
          <c:x val="1.7833454448039736E-3"/>
          <c:y val="9.814815499277077E-2"/>
          <c:w val="0.52034593564114362"/>
          <c:h val="0.19243892957021491"/>
        </c:manualLayout>
      </c:layout>
      <c:overlay val="0"/>
      <c:txPr>
        <a:bodyPr/>
        <a:lstStyle/>
        <a:p>
          <a:pPr>
            <a:defRPr sz="800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ln w="25400">
      <a:noFill/>
      <a:prstDash val="sysDot"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765452844496006E-3"/>
          <c:y val="0.16579242790848336"/>
          <c:w val="0.39574380638371581"/>
          <c:h val="0.5551885966695503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prstClr val="white">
                  <a:alpha val="0"/>
                </a:prstClr>
              </a:solidFill>
            </a:ln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D78A-4E90-A9A5-FA694FB06FD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78A-4E90-A9A5-FA694FB06FD5}"/>
              </c:ext>
            </c:extLst>
          </c:dPt>
          <c:dPt>
            <c:idx val="5"/>
            <c:bubble3D val="0"/>
            <c:spPr>
              <a:solidFill>
                <a:srgbClr val="996633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D78A-4E90-A9A5-FA694FB06FD5}"/>
              </c:ext>
            </c:extLst>
          </c:dPt>
          <c:dPt>
            <c:idx val="6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78A-4E90-A9A5-FA694FB06FD5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8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D78A-4E90-A9A5-FA694FB06FD5}"/>
                </c:ext>
              </c:extLst>
            </c:dLbl>
            <c:dLbl>
              <c:idx val="2"/>
              <c:layout>
                <c:manualLayout>
                  <c:x val="2.7882667221756498E-17"/>
                  <c:y val="-2.5603866519853396E-2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8A-4E90-A9A5-FA694FB06FD5}"/>
                </c:ext>
              </c:extLst>
            </c:dLbl>
            <c:dLbl>
              <c:idx val="5"/>
              <c:layout>
                <c:manualLayout>
                  <c:x val="1.1303050355089385E-2"/>
                  <c:y val="-4.248124987189671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8A-4E90-A9A5-FA694FB06FD5}"/>
                </c:ext>
              </c:extLst>
            </c:dLbl>
            <c:dLbl>
              <c:idx val="6"/>
              <c:layout>
                <c:manualLayout>
                  <c:x val="6.1524341869430401E-3"/>
                  <c:y val="-4.219345165414684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8A-4E90-A9A5-FA694FB06F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Строительство, автомобильных дорог общего пользования </c:v>
                </c:pt>
                <c:pt idx="1">
                  <c:v>Капитальный ремонт и ремонт автомобильных дорог общего пользования населенных пунктов</c:v>
                </c:pt>
                <c:pt idx="2">
                  <c:v>Проектирование, автомобильных дорог общего пользования местного значения.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15710</c:v>
                </c:pt>
                <c:pt idx="1">
                  <c:v>37057</c:v>
                </c:pt>
                <c:pt idx="2">
                  <c:v>3631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78A-4E90-A9A5-FA694FB06FD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6841889199666986"/>
          <c:y val="0.23963774224970619"/>
          <c:w val="0.5269841870517864"/>
          <c:h val="0.69995158113956013"/>
        </c:manualLayout>
      </c:layout>
      <c:overlay val="0"/>
      <c:txPr>
        <a:bodyPr/>
        <a:lstStyle/>
        <a:p>
          <a:pPr>
            <a:defRPr sz="800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ln w="25400">
      <a:noFill/>
      <a:prstDash val="sysDot"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45277777107702"/>
          <c:y val="0.17532569078480761"/>
          <c:w val="0.74355541510773604"/>
          <c:h val="0.5842742774967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prstClr val="white">
                  <a:alpha val="0"/>
                </a:prstClr>
              </a:solidFill>
            </a:ln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0312-49C8-806D-21F9AD5B0DB1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312-49C8-806D-21F9AD5B0DB1}"/>
              </c:ext>
            </c:extLst>
          </c:dPt>
          <c:dPt>
            <c:idx val="5"/>
            <c:bubble3D val="0"/>
            <c:spPr>
              <a:solidFill>
                <a:srgbClr val="996633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0312-49C8-806D-21F9AD5B0DB1}"/>
              </c:ext>
            </c:extLst>
          </c:dPt>
          <c:dPt>
            <c:idx val="6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312-49C8-806D-21F9AD5B0DB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62,9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12-49C8-806D-21F9AD5B0DB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14,2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12-49C8-806D-21F9AD5B0DB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3,6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DC2-40BF-8160-2C34CB9C3C2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DC2-40BF-8160-2C34CB9C3C2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12,6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DC2-40BF-8160-2C34CB9C3C2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0,3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12-49C8-806D-21F9AD5B0DB1}"/>
                </c:ext>
              </c:extLst>
            </c:dLbl>
            <c:dLbl>
              <c:idx val="6"/>
              <c:layout>
                <c:manualLayout>
                  <c:x val="6.1524341869430331E-3"/>
                  <c:y val="-4.219345165414670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1,6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12-49C8-806D-21F9AD5B0D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Доходы от использования имущества</c:v>
                </c:pt>
                <c:pt idx="2">
                  <c:v>акцизы</c:v>
                </c:pt>
                <c:pt idx="3">
                  <c:v>налоги на совокупный доход</c:v>
                </c:pt>
                <c:pt idx="4">
                  <c:v>Доходы от продажи имущества</c:v>
                </c:pt>
                <c:pt idx="5">
                  <c:v>Прочие неналоговые доходы</c:v>
                </c:pt>
                <c:pt idx="6">
                  <c:v>доходы от оказания платных услуг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139231</c:v>
                </c:pt>
                <c:pt idx="1">
                  <c:v>34156</c:v>
                </c:pt>
                <c:pt idx="2">
                  <c:v>8180</c:v>
                </c:pt>
                <c:pt idx="3">
                  <c:v>8251</c:v>
                </c:pt>
                <c:pt idx="4">
                  <c:v>16098</c:v>
                </c:pt>
                <c:pt idx="5">
                  <c:v>2618</c:v>
                </c:pt>
                <c:pt idx="6">
                  <c:v>5013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12-49C8-806D-21F9AD5B0DB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spPr>
    <a:ln w="25400">
      <a:noFill/>
      <a:prstDash val="sysDot"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973801395667797E-2"/>
          <c:y val="0.14830397181379598"/>
          <c:w val="0.43811949209348128"/>
          <c:h val="0.343227150126687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prstClr val="white">
                  <a:alpha val="0"/>
                </a:prstClr>
              </a:solidFill>
            </a:ln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4DA5-4B29-9192-C8A235D8F2F5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DA5-4B29-9192-C8A235D8F2F5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4DA5-4B29-9192-C8A235D8F2F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DA5-4B29-9192-C8A235D8F2F5}"/>
              </c:ext>
            </c:extLst>
          </c:dPt>
          <c:dPt>
            <c:idx val="6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4-4DA5-4B29-9192-C8A235D8F2F5}"/>
              </c:ext>
            </c:extLst>
          </c:dPt>
          <c:dLbls>
            <c:dLbl>
              <c:idx val="6"/>
              <c:layout>
                <c:manualLayout>
                  <c:x val="6.1524341869430331E-3"/>
                  <c:y val="-4.219345165414670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DA5-4B29-9192-C8A235D8F2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 </c:v>
                </c:pt>
                <c:pt idx="1">
                  <c:v>субвенции </c:v>
                </c:pt>
                <c:pt idx="2">
                  <c:v>субсидии </c:v>
                </c:pt>
                <c:pt idx="3">
                  <c:v>иные МБТ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6534</c:v>
                </c:pt>
                <c:pt idx="1">
                  <c:v>313861</c:v>
                </c:pt>
                <c:pt idx="2">
                  <c:v>26525</c:v>
                </c:pt>
                <c:pt idx="3">
                  <c:v>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DA5-4B29-9192-C8A235D8F2F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5.2462443780172702E-2"/>
          <c:y val="0.59035200168382151"/>
          <c:w val="0.89507511243965465"/>
          <c:h val="0.40512504280336326"/>
        </c:manualLayout>
      </c:layout>
      <c:overlay val="0"/>
      <c:txPr>
        <a:bodyPr/>
        <a:lstStyle/>
        <a:p>
          <a:pPr>
            <a:defRPr sz="1000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ln w="25400">
      <a:noFill/>
      <a:prstDash val="sysDot"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36032987011531"/>
          <c:y val="0.24601949483905647"/>
          <c:w val="0.76908529069080711"/>
          <c:h val="0.59081592943313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prstClr val="white">
                  <a:alpha val="0"/>
                </a:prstClr>
              </a:solidFill>
            </a:ln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EE81-4FE2-8B38-A2F0A15F4F80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E81-4FE2-8B38-A2F0A15F4F80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EE81-4FE2-8B38-A2F0A15F4F8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E81-4FE2-8B38-A2F0A15F4F80}"/>
              </c:ext>
            </c:extLst>
          </c:dPt>
          <c:dPt>
            <c:idx val="6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4-EE81-4FE2-8B38-A2F0A15F4F80}"/>
              </c:ext>
            </c:extLst>
          </c:dPt>
          <c:dLbls>
            <c:dLbl>
              <c:idx val="6"/>
              <c:layout>
                <c:manualLayout>
                  <c:x val="6.1524341869430331E-3"/>
                  <c:y val="-4.219345165414675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E81-4FE2-8B38-A2F0A15F4F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 </c:v>
                </c:pt>
                <c:pt idx="1">
                  <c:v>субвенции </c:v>
                </c:pt>
                <c:pt idx="2">
                  <c:v>субсидии -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14925</c:v>
                </c:pt>
                <c:pt idx="1">
                  <c:v>354983</c:v>
                </c:pt>
                <c:pt idx="2">
                  <c:v>67442</c:v>
                </c:pt>
                <c:pt idx="3">
                  <c:v>610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E81-4FE2-8B38-A2F0A15F4F8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spPr>
    <a:ln w="25400">
      <a:noFill/>
      <a:prstDash val="sysDot"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831233547554419E-2"/>
          <c:y val="0.11732481947488256"/>
          <c:w val="0.37298089824404235"/>
          <c:h val="0.5397464860904781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prstClr val="white">
                  <a:alpha val="0"/>
                </a:prstClr>
              </a:solidFill>
            </a:ln>
          </c:spPr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6FC2-4402-89BC-3D3BEA357534}"/>
              </c:ext>
            </c:extLst>
          </c:dPt>
          <c:dPt>
            <c:idx val="1"/>
            <c:bubble3D val="0"/>
            <c:spPr>
              <a:solidFill>
                <a:srgbClr val="996633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FC2-4402-89BC-3D3BEA357534}"/>
              </c:ext>
            </c:extLst>
          </c:dPt>
          <c:dPt>
            <c:idx val="2"/>
            <c:bubble3D val="0"/>
            <c:spPr>
              <a:solidFill>
                <a:srgbClr val="558ED5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6FC2-4402-89BC-3D3BEA357534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FC2-4402-89BC-3D3BEA35753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4-6FC2-4402-89BC-3D3BEA357534}"/>
              </c:ext>
            </c:extLst>
          </c:dPt>
          <c:dPt>
            <c:idx val="6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FC2-4402-89BC-3D3BEA357534}"/>
              </c:ext>
            </c:extLst>
          </c:dPt>
          <c:dLbls>
            <c:dLbl>
              <c:idx val="6"/>
              <c:layout>
                <c:manualLayout>
                  <c:x val="6.1524341869430331E-3"/>
                  <c:y val="-4.219345165414668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C2-4402-89BC-3D3BEA3575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Национальная экономика</c:v>
                </c:pt>
                <c:pt idx="1">
                  <c:v>Жилищно-коммунальное хозяйство</c:v>
                </c:pt>
                <c:pt idx="2">
                  <c:v>Социально-культурная сфера</c:v>
                </c:pt>
                <c:pt idx="3">
                  <c:v>Межбюджетные трансферты</c:v>
                </c:pt>
                <c:pt idx="4">
                  <c:v>Иные расходы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25856</c:v>
                </c:pt>
                <c:pt idx="1">
                  <c:v>5176</c:v>
                </c:pt>
                <c:pt idx="2">
                  <c:v>420994</c:v>
                </c:pt>
                <c:pt idx="3">
                  <c:v>9954</c:v>
                </c:pt>
                <c:pt idx="4">
                  <c:v>43810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C2-4402-89BC-3D3BEA35753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"/>
          <c:y val="0.69833345913822953"/>
          <c:w val="0.99374452312850114"/>
          <c:h val="0.18408902146335221"/>
        </c:manualLayout>
      </c:layout>
      <c:overlay val="0"/>
      <c:txPr>
        <a:bodyPr/>
        <a:lstStyle/>
        <a:p>
          <a:pPr>
            <a:defRPr sz="1000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ln w="25400">
      <a:noFill/>
      <a:prstDash val="sysDot"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25435475350221"/>
          <c:y val="0.11915494942263917"/>
          <c:w val="0.64654188789208689"/>
          <c:h val="0.5080425570766445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prstClr val="white">
                  <a:alpha val="0"/>
                </a:prstClr>
              </a:solidFill>
            </a:ln>
          </c:spPr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EB3F-4A9D-961A-130AE878510A}"/>
              </c:ext>
            </c:extLst>
          </c:dPt>
          <c:dPt>
            <c:idx val="1"/>
            <c:bubble3D val="0"/>
            <c:spPr>
              <a:solidFill>
                <a:srgbClr val="996633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B3F-4A9D-961A-130AE878510A}"/>
              </c:ext>
            </c:extLst>
          </c:dPt>
          <c:dPt>
            <c:idx val="2"/>
            <c:bubble3D val="0"/>
            <c:spPr>
              <a:solidFill>
                <a:srgbClr val="558ED5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EB3F-4A9D-961A-130AE878510A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B3F-4A9D-961A-130AE878510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4-EB3F-4A9D-961A-130AE878510A}"/>
              </c:ext>
            </c:extLst>
          </c:dPt>
          <c:dPt>
            <c:idx val="6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B3F-4A9D-961A-130AE878510A}"/>
              </c:ext>
            </c:extLst>
          </c:dPt>
          <c:dLbls>
            <c:dLbl>
              <c:idx val="4"/>
              <c:layout>
                <c:manualLayout>
                  <c:x val="0"/>
                  <c:y val="-2.006097905791747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3F-4A9D-961A-130AE878510A}"/>
                </c:ext>
              </c:extLst>
            </c:dLbl>
            <c:dLbl>
              <c:idx val="6"/>
              <c:layout>
                <c:manualLayout>
                  <c:x val="6.1524341869430331E-3"/>
                  <c:y val="-4.21934516541467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3F-4A9D-961A-130AE87851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Национальная экономика</c:v>
                </c:pt>
                <c:pt idx="1">
                  <c:v>Жилищно-коммунальное хозяйство</c:v>
                </c:pt>
                <c:pt idx="2">
                  <c:v>Социально-культурная сфера</c:v>
                </c:pt>
                <c:pt idx="3">
                  <c:v>Межбюджетные трансферты</c:v>
                </c:pt>
                <c:pt idx="4">
                  <c:v>Иные расходы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58777</c:v>
                </c:pt>
                <c:pt idx="1">
                  <c:v>4692</c:v>
                </c:pt>
                <c:pt idx="2">
                  <c:v>497082</c:v>
                </c:pt>
                <c:pt idx="3">
                  <c:v>18008</c:v>
                </c:pt>
                <c:pt idx="4">
                  <c:v>65166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B3F-4A9D-961A-130AE878510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spPr>
    <a:ln w="25400">
      <a:noFill/>
      <a:prstDash val="sysDot"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831233547554419E-2"/>
          <c:y val="0.11732481947488256"/>
          <c:w val="0.37298089824404268"/>
          <c:h val="0.5397464860904784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prstClr val="white">
                  <a:alpha val="0"/>
                </a:prstClr>
              </a:solidFill>
            </a:ln>
          </c:spPr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AB94-48BF-9863-DE8BD3E39097}"/>
              </c:ext>
            </c:extLst>
          </c:dPt>
          <c:dPt>
            <c:idx val="1"/>
            <c:bubble3D val="0"/>
            <c:spPr>
              <a:solidFill>
                <a:srgbClr val="996633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B94-48BF-9863-DE8BD3E39097}"/>
              </c:ext>
            </c:extLst>
          </c:dPt>
          <c:dPt>
            <c:idx val="2"/>
            <c:bubble3D val="0"/>
            <c:spPr>
              <a:solidFill>
                <a:srgbClr val="558ED5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AB94-48BF-9863-DE8BD3E39097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B94-48BF-9863-DE8BD3E3909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4-AB94-48BF-9863-DE8BD3E39097}"/>
              </c:ext>
            </c:extLst>
          </c:dPt>
          <c:dPt>
            <c:idx val="6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AB94-48BF-9863-DE8BD3E39097}"/>
              </c:ext>
            </c:extLst>
          </c:dPt>
          <c:dLbls>
            <c:dLbl>
              <c:idx val="2"/>
              <c:layout>
                <c:manualLayout>
                  <c:x val="-1.1090187236417146E-2"/>
                  <c:y val="-3.19386892132017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94-48BF-9863-DE8BD3E39097}"/>
                </c:ext>
              </c:extLst>
            </c:dLbl>
            <c:dLbl>
              <c:idx val="3"/>
              <c:layout>
                <c:manualLayout>
                  <c:x val="5.5450936182085174E-3"/>
                  <c:y val="-3.650135910080195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B94-48BF-9863-DE8BD3E39097}"/>
                </c:ext>
              </c:extLst>
            </c:dLbl>
            <c:dLbl>
              <c:idx val="6"/>
              <c:layout>
                <c:manualLayout>
                  <c:x val="6.1524341869430331E-3"/>
                  <c:y val="-4.21934516541467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B94-48BF-9863-DE8BD3E390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463709</c:v>
                </c:pt>
                <c:pt idx="1">
                  <c:v>33051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B94-48BF-9863-DE8BD3E3909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"/>
          <c:y val="0.66073495630255963"/>
          <c:w val="0.72268506531640064"/>
          <c:h val="0.25713698572063981"/>
        </c:manualLayout>
      </c:layout>
      <c:overlay val="0"/>
      <c:txPr>
        <a:bodyPr/>
        <a:lstStyle/>
        <a:p>
          <a:pPr>
            <a:defRPr sz="1000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ln w="25400">
      <a:noFill/>
      <a:prstDash val="sysDot"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25435475350221"/>
          <c:y val="0.11067634356413122"/>
          <c:w val="0.63204574310432315"/>
          <c:h val="0.5247729598768375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prstClr val="white">
                  <a:alpha val="0"/>
                </a:prstClr>
              </a:solidFill>
            </a:ln>
          </c:spPr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9644-44A2-A846-462035157F72}"/>
              </c:ext>
            </c:extLst>
          </c:dPt>
          <c:dPt>
            <c:idx val="1"/>
            <c:bubble3D val="0"/>
            <c:spPr>
              <a:solidFill>
                <a:srgbClr val="996633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644-44A2-A846-462035157F72}"/>
              </c:ext>
            </c:extLst>
          </c:dPt>
          <c:dPt>
            <c:idx val="2"/>
            <c:bubble3D val="0"/>
            <c:spPr>
              <a:solidFill>
                <a:srgbClr val="558ED5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9644-44A2-A846-462035157F72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644-44A2-A846-462035157F7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4-9644-44A2-A846-462035157F72}"/>
              </c:ext>
            </c:extLst>
          </c:dPt>
          <c:dPt>
            <c:idx val="6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644-44A2-A846-462035157F72}"/>
              </c:ext>
            </c:extLst>
          </c:dPt>
          <c:dLbls>
            <c:dLbl>
              <c:idx val="2"/>
              <c:layout>
                <c:manualLayout>
                  <c:x val="-2.0423900466453114E-2"/>
                  <c:y val="-3.39149842141771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44-44A2-A846-462035157F72}"/>
                </c:ext>
              </c:extLst>
            </c:dLbl>
            <c:dLbl>
              <c:idx val="3"/>
              <c:layout>
                <c:manualLayout>
                  <c:x val="5.1059751166132351E-3"/>
                  <c:y val="-3.39149842141771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644-44A2-A846-462035157F72}"/>
                </c:ext>
              </c:extLst>
            </c:dLbl>
            <c:dLbl>
              <c:idx val="4"/>
              <c:layout>
                <c:manualLayout>
                  <c:x val="0"/>
                  <c:y val="-2.006097905791747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44-44A2-A846-462035157F72}"/>
                </c:ext>
              </c:extLst>
            </c:dLbl>
            <c:dLbl>
              <c:idx val="6"/>
              <c:layout>
                <c:manualLayout>
                  <c:x val="6.1524341869430331E-3"/>
                  <c:y val="-4.219345165414677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44-44A2-A846-462035157F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598336</c:v>
                </c:pt>
                <c:pt idx="1">
                  <c:v>45389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644-44A2-A846-462035157F7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spPr>
    <a:ln w="25400">
      <a:noFill/>
      <a:prstDash val="sysDot"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159961542374377E-2"/>
          <c:y val="0.15187031079249633"/>
          <c:w val="0.44359177108107062"/>
          <c:h val="0.6908824091433639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prstClr val="white">
                  <a:alpha val="0"/>
                </a:prstClr>
              </a:solidFill>
            </a:ln>
          </c:spPr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3D97-4F90-B1CF-221AD669B2F5}"/>
              </c:ext>
            </c:extLst>
          </c:dPt>
          <c:dPt>
            <c:idx val="1"/>
            <c:bubble3D val="0"/>
            <c:spPr>
              <a:solidFill>
                <a:srgbClr val="996633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D97-4F90-B1CF-221AD669B2F5}"/>
              </c:ext>
            </c:extLst>
          </c:dPt>
          <c:dPt>
            <c:idx val="2"/>
            <c:bubble3D val="0"/>
            <c:spPr>
              <a:solidFill>
                <a:srgbClr val="558ED5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3D97-4F90-B1CF-221AD669B2F5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D97-4F90-B1CF-221AD669B2F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4-3D97-4F90-B1CF-221AD669B2F5}"/>
              </c:ext>
            </c:extLst>
          </c:dPt>
          <c:dPt>
            <c:idx val="6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D97-4F90-B1CF-221AD669B2F5}"/>
              </c:ext>
            </c:extLst>
          </c:dPt>
          <c:dLbls>
            <c:dLbl>
              <c:idx val="3"/>
              <c:layout>
                <c:manualLayout>
                  <c:x val="-2.4952921281938267E-2"/>
                  <c:y val="-2.159118032873838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D97-4F90-B1CF-221AD669B2F5}"/>
                </c:ext>
              </c:extLst>
            </c:dLbl>
            <c:dLbl>
              <c:idx val="4"/>
              <c:layout>
                <c:manualLayout>
                  <c:x val="-1.3862952356293661E-2"/>
                  <c:y val="-3.454534450480815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97-4F90-B1CF-221AD669B2F5}"/>
                </c:ext>
              </c:extLst>
            </c:dLbl>
            <c:dLbl>
              <c:idx val="5"/>
              <c:layout>
                <c:manualLayout>
                  <c:x val="-1.109018723641713E-2"/>
                  <c:y val="-4.3181680631010182E-2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D97-4F90-B1CF-221AD669B2F5}"/>
                </c:ext>
              </c:extLst>
            </c:dLbl>
            <c:dLbl>
              <c:idx val="6"/>
              <c:layout>
                <c:manualLayout>
                  <c:x val="6.0734056873449466E-4"/>
                  <c:y val="-4.2193602174996833E-2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97-4F90-B1CF-221AD669B2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Создание условий для эффективного и ответственного управления муниципальными финансами, муниципальным долгом и повышения устойчивости бюджетов в Беловском районе</c:v>
                </c:pt>
                <c:pt idx="1">
                  <c:v>Развитие образования в Беловском районе </c:v>
                </c:pt>
                <c:pt idx="2">
                  <c:v>Социальная поддержка граждан в Беловском районе</c:v>
                </c:pt>
                <c:pt idx="3">
                  <c:v>Обеспечение доступным и комфортным жильем 
и коммунальными услугами граждан 
в Беловском районе</c:v>
                </c:pt>
                <c:pt idx="4">
                  <c:v>Развитие транспортной системы, обеспечение перевозки пассажиров  и безопасности дорожного движения в Беловском районе</c:v>
                </c:pt>
                <c:pt idx="5">
                  <c:v>Развитие культуры в Беловском районе </c:v>
                </c:pt>
                <c:pt idx="6">
                  <c:v>Профилактика преступлений и иных правонарушений в Беловском районе </c:v>
                </c:pt>
                <c:pt idx="7">
                  <c:v>Повышение эффективности работы с молодежью, организация отдыха и оздоровления детей, молодежи, развитие физической культуры и спорта в Беловском районе 
</c:v>
                </c:pt>
                <c:pt idx="8">
                  <c:v>Прочие программы</c:v>
                </c:pt>
              </c:strCache>
            </c:strRef>
          </c:cat>
          <c:val>
            <c:numRef>
              <c:f>Лист1!$B$2:$B$10</c:f>
              <c:numCache>
                <c:formatCode>#,##0.00</c:formatCode>
                <c:ptCount val="9"/>
                <c:pt idx="0">
                  <c:v>18008</c:v>
                </c:pt>
                <c:pt idx="1">
                  <c:v>391867</c:v>
                </c:pt>
                <c:pt idx="2">
                  <c:v>56044</c:v>
                </c:pt>
                <c:pt idx="3">
                  <c:v>5653</c:v>
                </c:pt>
                <c:pt idx="4">
                  <c:v>58245</c:v>
                </c:pt>
                <c:pt idx="5">
                  <c:v>31979</c:v>
                </c:pt>
                <c:pt idx="6">
                  <c:v>3983</c:v>
                </c:pt>
                <c:pt idx="7">
                  <c:v>18721</c:v>
                </c:pt>
                <c:pt idx="8">
                  <c:v>23836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D97-4F90-B1CF-221AD669B2F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199629046335586"/>
          <c:y val="0"/>
          <c:w val="0.50245861591843555"/>
          <c:h val="1"/>
        </c:manualLayout>
      </c:layout>
      <c:overlay val="0"/>
      <c:txPr>
        <a:bodyPr/>
        <a:lstStyle/>
        <a:p>
          <a:pPr>
            <a:defRPr sz="800" b="0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ln w="25400">
      <a:noFill/>
      <a:prstDash val="sysDot"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0.06026</cdr:x>
      <cdr:y>0.01073</cdr:y>
    </cdr:from>
    <cdr:to>
      <cdr:x>0.41808</cdr:x>
      <cdr:y>0.10066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6045" y="33961"/>
          <a:ext cx="1639019" cy="2846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2020 год</a:t>
          </a:r>
        </a:p>
      </cdr:txBody>
    </cdr:sp>
  </cdr:relSizeAnchor>
  <cdr:relSizeAnchor xmlns:cdr="http://schemas.openxmlformats.org/drawingml/2006/chartDrawing">
    <cdr:from>
      <cdr:x>0.13436</cdr:x>
      <cdr:y>0.38426</cdr:y>
    </cdr:from>
    <cdr:to>
      <cdr:x>0.31286</cdr:x>
      <cdr:y>0.52353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03849" y="1216325"/>
          <a:ext cx="802257" cy="4408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850" b="1" dirty="0">
              <a:solidFill>
                <a:sysClr val="window" lastClr="FFFFFF">
                  <a:lumMod val="50000"/>
                </a:sysClr>
              </a:solidFill>
              <a:latin typeface="Times New Roman" pitchFamily="18" charset="0"/>
              <a:cs typeface="Times New Roman" pitchFamily="18" charset="0"/>
            </a:rPr>
            <a:t>196 540 тыс. рублей</a:t>
          </a:r>
          <a:endParaRPr lang="ru-RU" sz="850" b="1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0.15934</cdr:x>
      <cdr:y>0.36777</cdr:y>
    </cdr:from>
    <cdr:to>
      <cdr:x>0.33448</cdr:x>
      <cdr:y>0.57013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9877" y="1023683"/>
          <a:ext cx="802251" cy="5632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endParaRPr lang="ru-RU" sz="850" b="1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0.3297</cdr:x>
      <cdr:y>0.48086</cdr:y>
    </cdr:from>
    <cdr:to>
      <cdr:x>0.5109</cdr:x>
      <cdr:y>0.6818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24217" y="1373027"/>
          <a:ext cx="1057524" cy="5737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850" b="1" dirty="0">
              <a:solidFill>
                <a:sysClr val="window" lastClr="FFFFFF">
                  <a:lumMod val="50000"/>
                </a:sysClr>
              </a:solidFill>
              <a:latin typeface="Times New Roman" pitchFamily="18" charset="0"/>
              <a:cs typeface="Times New Roman" pitchFamily="18" charset="0"/>
            </a:rPr>
            <a:t>14 888</a:t>
          </a:r>
        </a:p>
        <a:p xmlns:a="http://schemas.openxmlformats.org/drawingml/2006/main">
          <a:pPr algn="ctr"/>
          <a:r>
            <a:rPr lang="ru-RU" sz="850" b="1" dirty="0" err="1">
              <a:solidFill>
                <a:sysClr val="window" lastClr="FFFFFF">
                  <a:lumMod val="50000"/>
                </a:sysClr>
              </a:solidFill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850" b="1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0.00189</cdr:x>
      <cdr:y>0.02097</cdr:y>
    </cdr:from>
    <cdr:to>
      <cdr:x>1</cdr:x>
      <cdr:y>0.13975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626" y="45577"/>
          <a:ext cx="4563374" cy="2581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cap="all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</a:t>
          </a:r>
        </a:p>
      </cdr:txBody>
    </cdr:sp>
  </cdr:relSizeAnchor>
  <cdr:relSizeAnchor xmlns:cdr="http://schemas.openxmlformats.org/drawingml/2006/chartDrawing">
    <cdr:from>
      <cdr:x>0.11334</cdr:x>
      <cdr:y>0.52723</cdr:y>
    </cdr:from>
    <cdr:to>
      <cdr:x>0.29184</cdr:x>
      <cdr:y>0.6665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18192" y="1145840"/>
          <a:ext cx="816102" cy="3026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800" b="1" dirty="0">
              <a:solidFill>
                <a:sysClr val="window" lastClr="FFFFFF">
                  <a:lumMod val="50000"/>
                </a:sysClr>
              </a:solidFill>
              <a:latin typeface="Times New Roman" pitchFamily="18" charset="0"/>
              <a:cs typeface="Times New Roman" pitchFamily="18" charset="0"/>
            </a:rPr>
            <a:t>56 398 тыс. рублей</a:t>
          </a:r>
          <a:endParaRPr lang="ru-RU" sz="800" b="1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0.66411</cdr:x>
      <cdr:y>0.30962</cdr:y>
    </cdr:from>
    <cdr:to>
      <cdr:x>0.84261</cdr:x>
      <cdr:y>0.44889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984751" y="921464"/>
          <a:ext cx="802243" cy="4144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endParaRPr lang="ru-RU" sz="800" b="1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0.14156</cdr:x>
      <cdr:y>0.49513</cdr:y>
    </cdr:from>
    <cdr:to>
      <cdr:x>0.33395</cdr:x>
      <cdr:y>0.6344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91034" y="1473554"/>
          <a:ext cx="803275" cy="4144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800" b="1" dirty="0">
              <a:solidFill>
                <a:sysClr val="window" lastClr="FFFFFF">
                  <a:lumMod val="50000"/>
                </a:sysClr>
              </a:solidFill>
              <a:latin typeface="Times New Roman" pitchFamily="18" charset="0"/>
              <a:cs typeface="Times New Roman" pitchFamily="18" charset="0"/>
            </a:rPr>
            <a:t>56 398</a:t>
          </a:r>
        </a:p>
        <a:p xmlns:a="http://schemas.openxmlformats.org/drawingml/2006/main">
          <a:pPr algn="ctr"/>
          <a:r>
            <a:rPr lang="ru-RU" sz="800" b="1" dirty="0">
              <a:solidFill>
                <a:sysClr val="window" lastClr="FFFFFF">
                  <a:lumMod val="50000"/>
                </a:sysClr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0.09133</cdr:x>
      <cdr:y>0.02453</cdr:y>
    </cdr:from>
    <cdr:to>
      <cdr:x>0.96422</cdr:x>
      <cdr:y>0.11446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27162" y="77646"/>
          <a:ext cx="2171126" cy="284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dirty="0">
              <a:solidFill>
                <a:sysClr val="window" lastClr="FFFFFF">
                  <a:lumMod val="50000"/>
                </a:sysClr>
              </a:solidFill>
              <a:latin typeface="Times New Roman" pitchFamily="18" charset="0"/>
              <a:cs typeface="Times New Roman" pitchFamily="18" charset="0"/>
            </a:rPr>
            <a:t>2021 год</a:t>
          </a:r>
        </a:p>
      </cdr:txBody>
    </cdr:sp>
  </cdr:relSizeAnchor>
  <cdr:relSizeAnchor xmlns:cdr="http://schemas.openxmlformats.org/drawingml/2006/chartDrawing">
    <cdr:from>
      <cdr:x>0.33295</cdr:x>
      <cdr:y>0.39516</cdr:y>
    </cdr:from>
    <cdr:to>
      <cdr:x>0.65549</cdr:x>
      <cdr:y>0.53443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28136" y="1250830"/>
          <a:ext cx="802257" cy="4408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850" b="1" dirty="0">
              <a:solidFill>
                <a:sysClr val="window" lastClr="FFFFFF">
                  <a:lumMod val="50000"/>
                </a:sysClr>
              </a:solidFill>
              <a:latin typeface="Times New Roman" pitchFamily="18" charset="0"/>
              <a:cs typeface="Times New Roman" pitchFamily="18" charset="0"/>
            </a:rPr>
            <a:t>213 547</a:t>
          </a:r>
          <a:r>
            <a:rPr lang="ru-RU" sz="850" b="1" dirty="0">
              <a:solidFill>
                <a:sysClr val="window" lastClr="FFFFFF">
                  <a:lumMod val="50000"/>
                </a:sysClr>
              </a:solidFill>
              <a:latin typeface="Times New Roman" pitchFamily="18" charset="0"/>
              <a:cs typeface="Times New Roman" pitchFamily="18" charset="0"/>
            </a:rPr>
            <a:t> тыс. рублей</a:t>
          </a:r>
          <a:endParaRPr lang="ru-RU" sz="85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0.10928</cdr:x>
      <cdr:y>0.0377</cdr:y>
    </cdr:from>
    <cdr:to>
      <cdr:x>0.4671</cdr:x>
      <cdr:y>0.09981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0759" y="211716"/>
          <a:ext cx="1574219" cy="3487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2020 год</a:t>
          </a:r>
        </a:p>
      </cdr:txBody>
    </cdr:sp>
  </cdr:relSizeAnchor>
  <cdr:relSizeAnchor xmlns:cdr="http://schemas.openxmlformats.org/drawingml/2006/chartDrawing">
    <cdr:from>
      <cdr:x>0.18873</cdr:x>
      <cdr:y>0.26776</cdr:y>
    </cdr:from>
    <cdr:to>
      <cdr:x>0.36863</cdr:x>
      <cdr:y>0.36252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30310" y="1503708"/>
          <a:ext cx="791465" cy="5321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850" b="1" dirty="0">
              <a:solidFill>
                <a:sysClr val="window" lastClr="FFFFFF">
                  <a:lumMod val="50000"/>
                </a:sysClr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en-US" sz="850" b="1" dirty="0">
              <a:solidFill>
                <a:sysClr val="window" lastClr="FFFFFF">
                  <a:lumMod val="50000"/>
                </a:sysClr>
              </a:solidFill>
              <a:latin typeface="Times New Roman" pitchFamily="18" charset="0"/>
              <a:cs typeface="Times New Roman" pitchFamily="18" charset="0"/>
            </a:rPr>
            <a:t>47</a:t>
          </a:r>
          <a:r>
            <a:rPr lang="ru-RU" sz="850" b="1" dirty="0">
              <a:solidFill>
                <a:sysClr val="window" lastClr="FFFFFF">
                  <a:lumMod val="50000"/>
                </a:sys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850" b="1" dirty="0">
              <a:solidFill>
                <a:sysClr val="window" lastClr="FFFFFF">
                  <a:lumMod val="50000"/>
                </a:sysClr>
              </a:solidFill>
              <a:latin typeface="Times New Roman" pitchFamily="18" charset="0"/>
              <a:cs typeface="Times New Roman" pitchFamily="18" charset="0"/>
            </a:rPr>
            <a:t>889</a:t>
          </a:r>
          <a:r>
            <a:rPr lang="ru-RU" sz="850" b="1" dirty="0">
              <a:solidFill>
                <a:sysClr val="window" lastClr="FFFFFF">
                  <a:lumMod val="50000"/>
                </a:sysClr>
              </a:solidFill>
              <a:latin typeface="Times New Roman" pitchFamily="18" charset="0"/>
              <a:cs typeface="Times New Roman" pitchFamily="18" charset="0"/>
            </a:rPr>
            <a:t> тыс. рублей</a:t>
          </a:r>
          <a:endParaRPr lang="ru-RU" sz="85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0.26127</cdr:x>
      <cdr:y>0.05117</cdr:y>
    </cdr:from>
    <cdr:to>
      <cdr:x>0.97225</cdr:x>
      <cdr:y>0.1411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49863" y="165691"/>
          <a:ext cx="1768408" cy="2911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dirty="0">
              <a:solidFill>
                <a:sysClr val="window" lastClr="FFFFFF">
                  <a:lumMod val="50000"/>
                </a:sysClr>
              </a:solidFill>
              <a:latin typeface="Times New Roman" pitchFamily="18" charset="0"/>
              <a:cs typeface="Times New Roman" pitchFamily="18" charset="0"/>
            </a:rPr>
            <a:t>2021 год</a:t>
          </a:r>
        </a:p>
      </cdr:txBody>
    </cdr:sp>
  </cdr:relSizeAnchor>
  <cdr:relSizeAnchor xmlns:cdr="http://schemas.openxmlformats.org/drawingml/2006/chartDrawing">
    <cdr:from>
      <cdr:x>0.43353</cdr:x>
      <cdr:y>0.46359</cdr:y>
    </cdr:from>
    <cdr:to>
      <cdr:x>0.75607</cdr:x>
      <cdr:y>0.59974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078300" y="1501002"/>
          <a:ext cx="802248" cy="4408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850" b="1" dirty="0">
              <a:solidFill>
                <a:sysClr val="window" lastClr="FFFFFF">
                  <a:lumMod val="50000"/>
                </a:sys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850" b="1" dirty="0">
              <a:solidFill>
                <a:sysClr val="window" lastClr="FFFFFF">
                  <a:lumMod val="50000"/>
                </a:sysClr>
              </a:solidFill>
              <a:latin typeface="Times New Roman" pitchFamily="18" charset="0"/>
              <a:cs typeface="Times New Roman" pitchFamily="18" charset="0"/>
            </a:rPr>
            <a:t>439 639</a:t>
          </a:r>
          <a:r>
            <a:rPr lang="ru-RU" sz="850" b="1" dirty="0">
              <a:solidFill>
                <a:sysClr val="window" lastClr="FFFFFF">
                  <a:lumMod val="50000"/>
                </a:sysClr>
              </a:solidFill>
              <a:latin typeface="Times New Roman" pitchFamily="18" charset="0"/>
              <a:cs typeface="Times New Roman" pitchFamily="18" charset="0"/>
            </a:rPr>
            <a:t> тыс.. рублей</a:t>
          </a:r>
          <a:endParaRPr lang="ru-RU" sz="85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0.06026</cdr:x>
      <cdr:y>0.01073</cdr:y>
    </cdr:from>
    <cdr:to>
      <cdr:x>0.4049</cdr:x>
      <cdr:y>0.10066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6030" y="33964"/>
          <a:ext cx="1578650" cy="284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2019 год</a:t>
          </a:r>
        </a:p>
      </cdr:txBody>
    </cdr:sp>
  </cdr:relSizeAnchor>
  <cdr:relSizeAnchor xmlns:cdr="http://schemas.openxmlformats.org/drawingml/2006/chartDrawing">
    <cdr:from>
      <cdr:x>0.15066</cdr:x>
      <cdr:y>0.30778</cdr:y>
    </cdr:from>
    <cdr:to>
      <cdr:x>0.3258</cdr:x>
      <cdr:y>0.45767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90113" y="974240"/>
          <a:ext cx="802257" cy="4744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85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505 790 тыс.. рублей</a:t>
          </a:r>
          <a:endParaRPr lang="ru-RU" sz="85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0.09133</cdr:x>
      <cdr:y>0.01363</cdr:y>
    </cdr:from>
    <cdr:to>
      <cdr:x>0.96422</cdr:x>
      <cdr:y>0.10356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27163" y="43140"/>
          <a:ext cx="2171124" cy="284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dirty="0">
              <a:solidFill>
                <a:sysClr val="window" lastClr="FFFFFF">
                  <a:lumMod val="50000"/>
                </a:sysClr>
              </a:solidFill>
              <a:latin typeface="Times New Roman" pitchFamily="18" charset="0"/>
              <a:cs typeface="Times New Roman" pitchFamily="18" charset="0"/>
            </a:rPr>
            <a:t>2020 год</a:t>
          </a:r>
        </a:p>
      </cdr:txBody>
    </cdr:sp>
  </cdr:relSizeAnchor>
  <cdr:relSizeAnchor xmlns:cdr="http://schemas.openxmlformats.org/drawingml/2006/chartDrawing">
    <cdr:from>
      <cdr:x>0.36763</cdr:x>
      <cdr:y>0.29705</cdr:y>
    </cdr:from>
    <cdr:to>
      <cdr:x>0.69017</cdr:x>
      <cdr:y>0.44694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14400" y="940280"/>
          <a:ext cx="802257" cy="4744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85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643 725 тыс.</a:t>
          </a:r>
          <a:r>
            <a:rPr lang="ru-RU" sz="850" b="1" dirty="0">
              <a:solidFill>
                <a:sysClr val="window" lastClr="FFFFFF">
                  <a:lumMod val="50000"/>
                </a:sysClr>
              </a:solidFill>
              <a:latin typeface="Times New Roman" pitchFamily="18" charset="0"/>
              <a:cs typeface="Times New Roman" pitchFamily="18" charset="0"/>
            </a:rPr>
            <a:t>. рублей</a:t>
          </a:r>
          <a:endParaRPr lang="ru-RU" sz="85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0.06026</cdr:x>
      <cdr:y>0.01073</cdr:y>
    </cdr:from>
    <cdr:to>
      <cdr:x>0.4049</cdr:x>
      <cdr:y>0.10066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6030" y="33964"/>
          <a:ext cx="1578650" cy="284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2020 год</a:t>
          </a:r>
        </a:p>
      </cdr:txBody>
    </cdr:sp>
  </cdr:relSizeAnchor>
  <cdr:relSizeAnchor xmlns:cdr="http://schemas.openxmlformats.org/drawingml/2006/chartDrawing">
    <cdr:from>
      <cdr:x>0.15066</cdr:x>
      <cdr:y>0.30778</cdr:y>
    </cdr:from>
    <cdr:to>
      <cdr:x>0.3258</cdr:x>
      <cdr:y>0.45767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90113" y="974240"/>
          <a:ext cx="802257" cy="4744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85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505 790 </a:t>
          </a:r>
          <a:r>
            <a:rPr lang="ru-RU" sz="850" b="1" dirty="0" err="1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85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рублей</a:t>
          </a:r>
          <a:endParaRPr lang="ru-RU" sz="85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0.09133</cdr:x>
      <cdr:y>0.01363</cdr:y>
    </cdr:from>
    <cdr:to>
      <cdr:x>0.96422</cdr:x>
      <cdr:y>0.10356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27163" y="43140"/>
          <a:ext cx="2171124" cy="284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dirty="0">
              <a:solidFill>
                <a:sysClr val="window" lastClr="FFFFFF">
                  <a:lumMod val="50000"/>
                </a:sysClr>
              </a:solidFill>
              <a:latin typeface="Times New Roman" pitchFamily="18" charset="0"/>
              <a:cs typeface="Times New Roman" pitchFamily="18" charset="0"/>
            </a:rPr>
            <a:t>2021 год</a:t>
          </a:r>
        </a:p>
      </cdr:txBody>
    </cdr:sp>
  </cdr:relSizeAnchor>
  <cdr:relSizeAnchor xmlns:cdr="http://schemas.openxmlformats.org/drawingml/2006/chartDrawing">
    <cdr:from>
      <cdr:x>0.36416</cdr:x>
      <cdr:y>0.29823</cdr:y>
    </cdr:from>
    <cdr:to>
      <cdr:x>0.6867</cdr:x>
      <cdr:y>0.44812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05773" y="893428"/>
          <a:ext cx="802248" cy="449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850" b="1" dirty="0">
              <a:solidFill>
                <a:sysClr val="window" lastClr="FFFFFF">
                  <a:lumMod val="50000"/>
                </a:sysClr>
              </a:solidFill>
              <a:latin typeface="Times New Roman" pitchFamily="18" charset="0"/>
              <a:cs typeface="Times New Roman" pitchFamily="18" charset="0"/>
            </a:rPr>
            <a:t>643 725 тыс. рублей</a:t>
          </a:r>
          <a:endParaRPr lang="ru-RU" sz="85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0.16003</cdr:x>
      <cdr:y>0.40723</cdr:y>
    </cdr:from>
    <cdr:to>
      <cdr:x>0.33517</cdr:x>
      <cdr:y>0.59219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33027" y="1197683"/>
          <a:ext cx="802250" cy="5439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85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471849 тыс. рублей</a:t>
          </a:r>
          <a:endParaRPr lang="ru-RU" sz="85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6400" cy="496888"/>
          </a:xfrm>
          <a:prstGeom prst="rect">
            <a:avLst/>
          </a:prstGeom>
        </p:spPr>
        <p:txBody>
          <a:bodyPr vert="horz" lIns="91397" tIns="45699" rIns="91397" bIns="4569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91" y="0"/>
            <a:ext cx="2946400" cy="496888"/>
          </a:xfrm>
          <a:prstGeom prst="rect">
            <a:avLst/>
          </a:prstGeom>
        </p:spPr>
        <p:txBody>
          <a:bodyPr vert="horz" lIns="91397" tIns="45699" rIns="91397" bIns="45699" rtlCol="0"/>
          <a:lstStyle>
            <a:lvl1pPr algn="r">
              <a:defRPr sz="1200"/>
            </a:lvl1pPr>
          </a:lstStyle>
          <a:p>
            <a:fld id="{9A2D9DAC-41D8-4C46-A8A4-9BA8B57629AB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7" tIns="45699" rIns="91397" bIns="4569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3" y="4714878"/>
            <a:ext cx="5438775" cy="4467225"/>
          </a:xfrm>
          <a:prstGeom prst="rect">
            <a:avLst/>
          </a:prstGeom>
        </p:spPr>
        <p:txBody>
          <a:bodyPr vert="horz" lIns="91397" tIns="45699" rIns="91397" bIns="4569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166"/>
            <a:ext cx="2946400" cy="496887"/>
          </a:xfrm>
          <a:prstGeom prst="rect">
            <a:avLst/>
          </a:prstGeom>
        </p:spPr>
        <p:txBody>
          <a:bodyPr vert="horz" lIns="91397" tIns="45699" rIns="91397" bIns="4569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91" y="9428166"/>
            <a:ext cx="2946400" cy="496887"/>
          </a:xfrm>
          <a:prstGeom prst="rect">
            <a:avLst/>
          </a:prstGeom>
        </p:spPr>
        <p:txBody>
          <a:bodyPr vert="horz" lIns="91397" tIns="45699" rIns="91397" bIns="45699" rtlCol="0" anchor="b"/>
          <a:lstStyle>
            <a:lvl1pPr algn="r">
              <a:defRPr sz="1200"/>
            </a:lvl1pPr>
          </a:lstStyle>
          <a:p>
            <a:fld id="{F86F3A77-81A0-459D-ADB6-B3B0E1B66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868102"/>
            <a:ext cx="89009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023" y="5099560"/>
            <a:ext cx="90629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отчету об исполнении бюджета Беловского района  Курской области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2021 год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8DB32F3-CAD7-4403-B880-4C9114072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08" y="1238491"/>
            <a:ext cx="7751819" cy="47514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0" y="6453336"/>
            <a:ext cx="9144000" cy="404664"/>
            <a:chOff x="0" y="6453336"/>
            <a:chExt cx="9144000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0" y="6453336"/>
              <a:ext cx="421005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Отчет об исполнении бюджета</a:t>
              </a:r>
              <a:r>
                <a:rPr kumimoji="0" lang="ru-RU" sz="900" b="1" u="none" strike="noStrike" kern="1200" cap="none" spc="0" normalizeH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 Беловского района </a:t>
              </a:r>
              <a:r>
                <a:rPr kumimoji="0" lang="ru-RU" sz="900" b="1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Курской области за 2021</a:t>
              </a: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Дополнительная информация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281136"/>
            <a:ext cx="9144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-17253" y="282543"/>
            <a:ext cx="4572000" cy="726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проекта «Народный бюджет» </a:t>
            </a:r>
            <a:b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Беловском районе</a:t>
            </a:r>
            <a:endParaRPr kumimoji="0" lang="ru-RU" sz="1400" b="1" i="0" u="none" strike="noStrike" kern="1200" cap="none" spc="0" normalizeH="0" baseline="3000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1" y="1013797"/>
            <a:ext cx="455474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/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«Народный бюджет» </a:t>
            </a: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Беловском  направлен                на определение и реализацию социально значимых проектов                     на территориях муниципального образования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Беловского района с привлечением граждан и организаций к деятельности органов местного самоуправления по решению проблем местного значения                              и осуществляется в соответствии с постановлением Администрации Курской области от 27.09.2016 №</a:t>
            </a:r>
            <a:r>
              <a:rPr lang="ru-RU" sz="5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732-па (с учетом изменений)            «О вопросах реализации проекта «Народный бюджет» в Курской области».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771405"/>
            <a:ext cx="4494362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Финансирование проекта </a:t>
            </a: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047540"/>
              </p:ext>
            </p:extLst>
          </p:nvPr>
        </p:nvGraphicFramePr>
        <p:xfrm>
          <a:off x="103517" y="3243768"/>
          <a:ext cx="4313209" cy="22018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0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0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48000" marR="48000" marT="27000" marB="27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48000" marR="48000" marT="27000" marB="27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48000" marR="48000" marT="27000" marB="27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 проектов «Народный бюджет»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Беловском районе 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000" marR="48000" marT="27000" marB="27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3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Общая стоимость проектов, тыс.</a:t>
                      </a:r>
                      <a:r>
                        <a:rPr lang="ru-RU" sz="10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рублей</a:t>
                      </a: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85725" indent="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000" marR="48000" marT="27000" marB="27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5950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8252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050">
                <a:tc>
                  <a:txBody>
                    <a:bodyPr/>
                    <a:lstStyle/>
                    <a:p>
                      <a:pPr marL="85725" indent="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средств субсидий из областного бюджета, тыс.</a:t>
                      </a:r>
                      <a:r>
                        <a:rPr lang="ru-RU" sz="10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рублей</a:t>
                      </a: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000" marR="48000" marT="27000" marB="27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3570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4951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02900"/>
                  </a:ext>
                </a:extLst>
              </a:tr>
              <a:tr h="454050">
                <a:tc>
                  <a:txBody>
                    <a:bodyPr/>
                    <a:lstStyle/>
                    <a:p>
                      <a:pPr marL="85725" indent="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средств районного бюджета и населения, тыс.</a:t>
                      </a:r>
                      <a:r>
                        <a:rPr lang="ru-RU" sz="10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рублей</a:t>
                      </a: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000" marR="48000" marT="27000" marB="27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2380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3301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" name="Двойная стрелка влево/вправо 34"/>
          <p:cNvSpPr>
            <a:spLocks noChangeAspect="1"/>
          </p:cNvSpPr>
          <p:nvPr/>
        </p:nvSpPr>
        <p:spPr>
          <a:xfrm>
            <a:off x="6408521" y="827366"/>
            <a:ext cx="1097284" cy="768520"/>
          </a:xfrm>
          <a:prstGeom prst="leftRightArrow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Капитальный ремонт </a:t>
            </a:r>
            <a:r>
              <a:rPr lang="ru-RU" sz="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Долгобудской</a:t>
            </a:r>
            <a:r>
              <a:rPr lang="ru-RU" sz="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49638" y="344152"/>
            <a:ext cx="4494362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реализации проекта в 2020-2021 годах</a:t>
            </a:r>
          </a:p>
        </p:txBody>
      </p:sp>
      <p:sp>
        <p:nvSpPr>
          <p:cNvPr id="39" name="Двойная стрелка влево/вправо 38"/>
          <p:cNvSpPr>
            <a:spLocks/>
          </p:cNvSpPr>
          <p:nvPr/>
        </p:nvSpPr>
        <p:spPr>
          <a:xfrm>
            <a:off x="6490254" y="1991370"/>
            <a:ext cx="1018682" cy="770400"/>
          </a:xfrm>
          <a:prstGeom prst="leftRightArrow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Ремонт дороги </a:t>
            </a:r>
            <a:r>
              <a:rPr lang="ru-RU" sz="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с.Озерки</a:t>
            </a:r>
            <a:endParaRPr lang="ru-RU" sz="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Двойная стрелка влево/вправо 41"/>
          <p:cNvSpPr>
            <a:spLocks/>
          </p:cNvSpPr>
          <p:nvPr/>
        </p:nvSpPr>
        <p:spPr>
          <a:xfrm>
            <a:off x="6411655" y="3303446"/>
            <a:ext cx="1097280" cy="770400"/>
          </a:xfrm>
          <a:prstGeom prst="leftRightArrow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Ремонт дорог </a:t>
            </a:r>
            <a:r>
              <a:rPr lang="ru-RU" sz="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с.Пены</a:t>
            </a:r>
            <a:endParaRPr lang="ru-RU" sz="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трелка вправо 45"/>
          <p:cNvSpPr>
            <a:spLocks noChangeAspect="1"/>
          </p:cNvSpPr>
          <p:nvPr/>
        </p:nvSpPr>
        <p:spPr>
          <a:xfrm rot="10800000">
            <a:off x="6395366" y="4410082"/>
            <a:ext cx="1106060" cy="824516"/>
          </a:xfrm>
          <a:prstGeom prst="rightArrow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26033" y="4710041"/>
            <a:ext cx="1078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Ремонт дороги </a:t>
            </a:r>
            <a:r>
              <a:rPr lang="ru-RU" sz="600" dirty="0" err="1">
                <a:latin typeface="Times New Roman" pitchFamily="18" charset="0"/>
                <a:cs typeface="Times New Roman" pitchFamily="18" charset="0"/>
              </a:rPr>
              <a:t>с.Мокрушино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78BD24-1518-4E8C-A439-5484D41A1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638" y="668777"/>
            <a:ext cx="1745727" cy="10786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91847C-68F9-4384-B66C-7F72B7C3D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960" y="605762"/>
            <a:ext cx="1393546" cy="11416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D40135-6FCC-4734-8638-4793BD74E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637" y="1837149"/>
            <a:ext cx="1745727" cy="13541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873C84-72C0-462C-AFD1-575E0D6DE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6937" y="2814623"/>
            <a:ext cx="1393546" cy="161485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306B3B7-DD67-4D91-BDB9-97779D7FF8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7276" y="4040755"/>
            <a:ext cx="1668088" cy="16844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0" y="6453336"/>
            <a:ext cx="9144000" cy="404664"/>
            <a:chOff x="0" y="6453336"/>
            <a:chExt cx="9144000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0" y="6453336"/>
              <a:ext cx="421005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Отчет об исполнении бюджета</a:t>
              </a:r>
              <a:r>
                <a:rPr kumimoji="0" lang="ru-RU" sz="900" b="1" u="none" strike="noStrike" kern="1200" cap="none" spc="0" normalizeH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 Беловского района </a:t>
              </a:r>
              <a:r>
                <a:rPr kumimoji="0" lang="ru-RU" sz="900" b="1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Курской области за 2021 год</a:t>
              </a: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11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Дополнительная информация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281136"/>
            <a:ext cx="9144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0" y="294405"/>
            <a:ext cx="9143999" cy="405984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Дорожный фонд Беловского района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675516"/>
            <a:ext cx="44943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b="1" cap="all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Дорожный фонд</a:t>
            </a:r>
            <a:r>
              <a:rPr lang="ru-RU" sz="10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часть средств районного бюджета, подлежащая использованию в целях финансового обеспечения дорожной деятельности в отношении автомобильных дорог общего пользования.</a:t>
            </a:r>
          </a:p>
        </p:txBody>
      </p:sp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1320515285"/>
              </p:ext>
            </p:extLst>
          </p:nvPr>
        </p:nvGraphicFramePr>
        <p:xfrm>
          <a:off x="4572000" y="707912"/>
          <a:ext cx="4572000" cy="2173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136166551"/>
              </p:ext>
            </p:extLst>
          </p:nvPr>
        </p:nvGraphicFramePr>
        <p:xfrm>
          <a:off x="474452" y="3245164"/>
          <a:ext cx="4494362" cy="2976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TextBox 1"/>
          <p:cNvSpPr txBox="1"/>
          <p:nvPr/>
        </p:nvSpPr>
        <p:spPr>
          <a:xfrm>
            <a:off x="0" y="1778120"/>
            <a:ext cx="4494362" cy="24800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cap="all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459464933"/>
              </p:ext>
            </p:extLst>
          </p:nvPr>
        </p:nvGraphicFramePr>
        <p:xfrm>
          <a:off x="636608" y="3352801"/>
          <a:ext cx="4699321" cy="2976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0" y="6453336"/>
            <a:ext cx="9144000" cy="404664"/>
            <a:chOff x="0" y="6453336"/>
            <a:chExt cx="9144000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0" y="6453336"/>
              <a:ext cx="421005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Отчет об исполнении бюджета</a:t>
              </a:r>
              <a:r>
                <a:rPr kumimoji="0" lang="ru-RU" sz="900" b="1" u="none" strike="noStrike" kern="1200" cap="none" spc="0" normalizeH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  Беловского района </a:t>
              </a:r>
              <a:r>
                <a:rPr kumimoji="0" lang="ru-RU" sz="900" b="1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Курской области за 202</a:t>
              </a:r>
              <a:r>
                <a: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1</a:t>
              </a:r>
              <a:r>
                <a:rPr kumimoji="0" lang="ru-RU" sz="900" b="1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 год</a:t>
              </a: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12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Дополнительная информация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281136"/>
            <a:ext cx="9144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0" y="291171"/>
            <a:ext cx="4572000" cy="968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Рейтинг Беловского района Курской области</a:t>
            </a:r>
            <a:b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качеству управления </a:t>
            </a:r>
            <a:b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региональными финансами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kumimoji="0" lang="ru-RU" sz="1400" b="1" i="0" u="none" strike="noStrike" kern="1200" cap="none" spc="0" normalizeH="0" baseline="3000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572000" y="279669"/>
            <a:ext cx="4572000" cy="747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Рейтинг Беловского района Курской области</a:t>
            </a:r>
            <a:b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уровню открытости бюджетных данных </a:t>
            </a:r>
            <a:b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kumimoji="0" lang="ru-RU" sz="1400" b="1" i="0" u="none" strike="noStrike" kern="1200" cap="none" spc="0" normalizeH="0" baseline="3000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400881"/>
              </p:ext>
            </p:extLst>
          </p:nvPr>
        </p:nvGraphicFramePr>
        <p:xfrm>
          <a:off x="208344" y="1420601"/>
          <a:ext cx="4001704" cy="29771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5266">
                <a:tc gridSpan="3">
                  <a:txBody>
                    <a:bodyPr/>
                    <a:lstStyle/>
                    <a:p>
                      <a:pPr lvl="0" algn="ctr" defTabSz="1082675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000" b="1" u="sng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000" b="1" u="sng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lang="ru-RU" sz="1000" b="1" u="sng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  <a:p>
                      <a:pPr lvl="0" algn="ctr" defTabSz="1082675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</a:t>
                      </a:r>
                      <a:r>
                        <a:rPr lang="ru-RU" sz="1000" b="1" u="sng" dirty="0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высоким качеством</a:t>
                      </a:r>
                      <a:r>
                        <a:rPr lang="ru-RU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управления муниципальными финансами</a:t>
                      </a:r>
                    </a:p>
                  </a:txBody>
                  <a:tcPr marL="72000" marR="36000" marT="45719" marB="4571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45719" marB="4571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45719" marB="4571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7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Касторенский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Щигровский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Курский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73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Фатежский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Кореневский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Солнцевский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750355"/>
                  </a:ext>
                </a:extLst>
              </a:tr>
              <a:tr h="26973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Железногорский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Пристенский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Курский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87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Рыльский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Тимский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5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Большесолдатский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Медвенский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36000" marT="45719" marB="45719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736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Золотухинский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36000" marT="45719" marB="45719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69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Беловский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Льговский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36000" marT="45719" marB="45719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Лента лицом вверх 15"/>
          <p:cNvSpPr>
            <a:spLocks noChangeAspect="1"/>
          </p:cNvSpPr>
          <p:nvPr/>
        </p:nvSpPr>
        <p:spPr bwMode="auto">
          <a:xfrm>
            <a:off x="846202" y="4703471"/>
            <a:ext cx="2448272" cy="288032"/>
          </a:xfrm>
          <a:prstGeom prst="ribbon2">
            <a:avLst>
              <a:gd name="adj1" fmla="val 33333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/>
          <a:p>
            <a:pPr algn="ctr" defTabSz="1082675">
              <a:defRPr/>
            </a:pPr>
            <a:r>
              <a:rPr lang="ru-RU" sz="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Итого 18 районов</a:t>
            </a:r>
          </a:p>
        </p:txBody>
      </p:sp>
      <p:sp>
        <p:nvSpPr>
          <p:cNvPr id="22" name="Содержимое 2"/>
          <p:cNvSpPr>
            <a:spLocks noGrp="1"/>
          </p:cNvSpPr>
          <p:nvPr>
            <p:ph idx="1"/>
          </p:nvPr>
        </p:nvSpPr>
        <p:spPr>
          <a:xfrm>
            <a:off x="103516" y="4693448"/>
            <a:ext cx="3933645" cy="620424"/>
          </a:xfrm>
        </p:spPr>
        <p:txBody>
          <a:bodyPr>
            <a:normAutofit/>
          </a:bodyPr>
          <a:lstStyle/>
          <a:p>
            <a:pPr marL="0" indent="180975" algn="just">
              <a:buNone/>
            </a:pPr>
            <a:endParaRPr lang="ru-RU" sz="1050" baseline="300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897962"/>
              </p:ext>
            </p:extLst>
          </p:nvPr>
        </p:nvGraphicFramePr>
        <p:xfrm>
          <a:off x="4572000" y="1112366"/>
          <a:ext cx="4468484" cy="40786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8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9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6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73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2643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субъекта Российской</a:t>
                      </a:r>
                      <a:r>
                        <a:rPr lang="ru-RU" sz="900" b="1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Федерации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3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баллов</a:t>
                      </a:r>
                      <a:r>
                        <a:rPr lang="ru-RU" sz="900" b="1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максимального количества баллов</a:t>
                      </a:r>
                      <a:endParaRPr lang="ru-RU" sz="900" b="1" baseline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баллов</a:t>
                      </a:r>
                      <a:r>
                        <a:rPr lang="ru-RU" sz="900" b="1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максимального количества баллов</a:t>
                      </a:r>
                      <a:endParaRPr lang="ru-RU" sz="900" b="1" baseline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6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Максимальное количество баллов </a:t>
                      </a:r>
                      <a:endParaRPr lang="ru-RU" sz="9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Конышевский</a:t>
                      </a:r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90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Беловский район</a:t>
                      </a:r>
                    </a:p>
                  </a:txBody>
                  <a:tcPr marL="90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88,7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Большесолдатский</a:t>
                      </a:r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90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Горшеченский</a:t>
                      </a:r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90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1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Железногорский</a:t>
                      </a:r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90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Золотухинский</a:t>
                      </a:r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90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88,7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Курский район</a:t>
                      </a:r>
                    </a:p>
                  </a:txBody>
                  <a:tcPr marL="90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Курчатовский район</a:t>
                      </a:r>
                    </a:p>
                  </a:txBody>
                  <a:tcPr marL="90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1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Льговский район</a:t>
                      </a:r>
                    </a:p>
                  </a:txBody>
                  <a:tcPr marL="90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1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Октябрьский район</a:t>
                      </a:r>
                    </a:p>
                  </a:txBody>
                  <a:tcPr marL="90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88,7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1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Рыльский район</a:t>
                      </a:r>
                    </a:p>
                  </a:txBody>
                  <a:tcPr marL="90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1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Сужджанский</a:t>
                      </a:r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90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1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Поныровский</a:t>
                      </a:r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90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88,7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88,7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7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Тимский</a:t>
                      </a:r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90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1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Черемисиновский</a:t>
                      </a:r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90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1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Фатежский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86,8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1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Медвенский</a:t>
                      </a:r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90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88,7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88,7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1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Пристенский район</a:t>
                      </a:r>
                    </a:p>
                  </a:txBody>
                  <a:tcPr marL="90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453247" y="5666289"/>
            <a:ext cx="46907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году  Беловский район Курской области находился в числе районов с высоким уровнем открытости бюджетных данных.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0" y="6453336"/>
            <a:ext cx="9144000" cy="404664"/>
            <a:chOff x="0" y="6453336"/>
            <a:chExt cx="9144000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0" y="6453336"/>
              <a:ext cx="421005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Отчет об исполнении бюджета</a:t>
              </a:r>
              <a:r>
                <a:rPr kumimoji="0" lang="ru-RU" sz="900" b="1" u="none" strike="noStrike" kern="1200" cap="none" spc="0" normalizeH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  Беловского района </a:t>
              </a:r>
              <a:r>
                <a:rPr kumimoji="0" lang="ru-RU" sz="900" b="1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Курской области за 2021 год</a:t>
              </a: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13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Дополнительная информация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281136"/>
            <a:ext cx="9144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0" y="282544"/>
            <a:ext cx="4572000" cy="588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 бюджете </a:t>
            </a:r>
            <a:b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социальных сетях</a:t>
            </a:r>
            <a:endParaRPr kumimoji="0" lang="ru-RU" sz="1400" b="1" i="0" u="none" strike="noStrike" kern="1200" cap="none" spc="0" normalizeH="0" baseline="3000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572000" y="296923"/>
            <a:ext cx="4572000" cy="591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</a:t>
            </a:r>
            <a:b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взаимодействия с гражданами</a:t>
            </a:r>
            <a:endParaRPr kumimoji="0" lang="ru-RU" sz="1400" b="1" i="0" u="none" strike="noStrike" kern="1200" cap="none" spc="0" normalizeH="0" baseline="3000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8" name="Рисунок 27" descr="1024px-VK.com-logo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3345" y="4545820"/>
            <a:ext cx="965155" cy="96515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/>
          <a:srcRect l="86244" t="25823" r="5465" b="59765"/>
          <a:stretch>
            <a:fillRect/>
          </a:stretch>
        </p:blipFill>
        <p:spPr bwMode="auto">
          <a:xfrm>
            <a:off x="2928848" y="4463635"/>
            <a:ext cx="985568" cy="96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Содержимое 2"/>
          <p:cNvSpPr>
            <a:spLocks noGrp="1"/>
          </p:cNvSpPr>
          <p:nvPr>
            <p:ph idx="1"/>
          </p:nvPr>
        </p:nvSpPr>
        <p:spPr>
          <a:xfrm>
            <a:off x="4604349" y="1173193"/>
            <a:ext cx="4539651" cy="530470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307910, Курская область </a:t>
            </a:r>
            <a:r>
              <a:rPr lang="ru-RU" sz="11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сл.Белая</a:t>
            </a: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Советская </a:t>
            </a:r>
            <a:r>
              <a:rPr lang="ru-RU" sz="11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площать</a:t>
            </a: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 Беловского района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тел.: </a:t>
            </a: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(47149)2-15- 35   </a:t>
            </a:r>
            <a:r>
              <a:rPr lang="ru-RU" sz="11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Эл. почта: belay_46@mail.ru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ru-RU" sz="1100" b="1" u="sng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sz="1100" b="1" cap="all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  работы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понедельник – пятница: с 9:00 до 18:00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суббота, воскресенье – 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выходные дни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endParaRPr lang="ru-RU" sz="11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75" indent="0" defTabSz="879475">
              <a:lnSpc>
                <a:spcPct val="80000"/>
              </a:lnSpc>
              <a:buNone/>
              <a:defRPr/>
            </a:pPr>
            <a:endParaRPr lang="ru-RU" sz="1100" b="1" u="sng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75" indent="0" defTabSz="879475">
              <a:lnSpc>
                <a:spcPct val="80000"/>
              </a:lnSpc>
              <a:buNone/>
              <a:defRPr/>
            </a:pPr>
            <a:endParaRPr lang="ru-RU" sz="1100" b="1" u="sng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75" indent="0" defTabSz="879475">
              <a:lnSpc>
                <a:spcPct val="80000"/>
              </a:lnSpc>
              <a:buNone/>
              <a:defRPr/>
            </a:pPr>
            <a:endParaRPr lang="ru-RU" sz="1100" b="1" u="sng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527175" indent="0" defTabSz="879475">
              <a:lnSpc>
                <a:spcPct val="80000"/>
              </a:lnSpc>
              <a:buNone/>
              <a:defRPr/>
            </a:pPr>
            <a:r>
              <a:rPr lang="ru-RU" sz="1100" b="1" cap="all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  личного приема граждан </a:t>
            </a:r>
          </a:p>
          <a:p>
            <a:pPr marL="1527175" indent="0" defTabSz="879475">
              <a:lnSpc>
                <a:spcPct val="80000"/>
              </a:lnSpc>
              <a:buNone/>
              <a:defRPr/>
            </a:pPr>
            <a:r>
              <a:rPr lang="ru-RU" sz="1100" b="1" cap="all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должностными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1527175" indent="0" defTabSz="879475">
              <a:lnSpc>
                <a:spcPct val="80000"/>
              </a:lnSpc>
              <a:buNone/>
              <a:defRPr/>
            </a:pP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ежедневно с 9:00 до 12:00 </a:t>
            </a:r>
          </a:p>
          <a:p>
            <a:pPr marL="1527175" indent="0" defTabSz="879475">
              <a:lnSpc>
                <a:spcPct val="80000"/>
              </a:lnSpc>
              <a:buNone/>
              <a:defRPr/>
            </a:pP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(кроме субботы, воскресенья и </a:t>
            </a:r>
          </a:p>
          <a:p>
            <a:pPr marL="1527175" indent="0" defTabSz="879475">
              <a:lnSpc>
                <a:spcPct val="80000"/>
              </a:lnSpc>
              <a:buNone/>
              <a:defRPr/>
            </a:pP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праздничных дней)</a:t>
            </a:r>
          </a:p>
          <a:p>
            <a:pPr>
              <a:buNone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1" descr="F:\Obmen\Безуглова\прием\7193e4d62039cea30068fad2835ce1db.jpg"/>
          <p:cNvPicPr>
            <a:picLocks noChangeAspect="1" noChangeArrowheads="1"/>
          </p:cNvPicPr>
          <p:nvPr/>
        </p:nvPicPr>
        <p:blipFill>
          <a:blip r:embed="rId4" cstate="print"/>
          <a:srcRect t="2401" r="1826" b="1110"/>
          <a:stretch>
            <a:fillRect/>
          </a:stretch>
        </p:blipFill>
        <p:spPr bwMode="auto">
          <a:xfrm>
            <a:off x="4677740" y="3662624"/>
            <a:ext cx="1507020" cy="1110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F6B2D78-3766-40BD-9EA8-D77172A4B70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16690" y="871269"/>
            <a:ext cx="3634450" cy="32698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5242"/>
            <a:ext cx="9144000" cy="373062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14641230"/>
              </p:ext>
            </p:extLst>
          </p:nvPr>
        </p:nvGraphicFramePr>
        <p:xfrm>
          <a:off x="156950" y="647700"/>
          <a:ext cx="8843117" cy="432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83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ВВОДНАЯ ЧАСТЬ…………………………………………………………………………………………………………………………………</a:t>
                      </a:r>
                      <a:r>
                        <a:rPr lang="ru-RU" sz="110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……...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6800" marR="46800" marT="14400" marB="1440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890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вопросы о бюджете.……………………………………………………………..…………………………………………………………….</a:t>
                      </a: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6800" marR="46800" marT="14400" marB="1440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100" b="0" cap="non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Административно-территориальное устройство  Беловского района Курской области………………………………………………</a:t>
                      </a: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6800" marR="46800" marT="14400" marB="1440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/>
                      <a:r>
                        <a:rPr lang="ru-RU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ХАРАКТЕРИСТИКИ БЮДЖЕТА Беловского района…………………………………………………………………………</a:t>
                      </a: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6800" marR="46800" marT="14400" marB="1440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1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параметры районного бюджета</a:t>
                      </a:r>
                      <a:r>
                        <a:rPr lang="ru-RU" sz="1100" b="0" u="non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………………………………………………………………………………………………………….......</a:t>
                      </a:r>
                      <a:endParaRPr lang="ru-RU" sz="11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6800" marR="46800" marT="14400" marB="1440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Структура налоговых и неналоговых доходов районного бюджета в 2021 году……………………………………………………………..</a:t>
                      </a: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6800" marR="46800" marT="14400" marB="1440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Структура безвозмездных</a:t>
                      </a:r>
                      <a:r>
                        <a:rPr lang="ru-RU" sz="11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поступлений из областного бюджета в 2021 году</a:t>
                      </a: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……………………………………………………………...</a:t>
                      </a: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6800" marR="46800" marT="14400" marB="1440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Структура расходов районного бюджета в 2021 году………………………………………………………………………………………….</a:t>
                      </a: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6800" marR="46800" marT="14400" marB="1440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 национальных проектов……………………………………………………………………………………………………………………..</a:t>
                      </a: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6800" marR="46800" marT="14400" marB="1440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 муниципальных программ………………………………………………………………………………………………………………….</a:t>
                      </a: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6800" marR="46800" marT="14400" marB="1440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9685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Финансирование муниципальных программ….………………………………………………..</a:t>
                      </a: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6800" marR="46800" marT="14400" marB="1440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9685">
                <a:tc>
                  <a:txBody>
                    <a:bodyPr/>
                    <a:lstStyle/>
                    <a:p>
                      <a:pPr marL="88900" indent="0" algn="just"/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00" marR="46800" marT="14400" marB="1440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5475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Оказание финансовой помощи  бюджетам поселений……………………………………………………………………………………………</a:t>
                      </a: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6800" marR="46800" marT="14400" marB="1440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8900" indent="0" algn="just"/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00" marR="46800" marT="14400" marB="1440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ДОПОЛНИТЕЛЬНАЯ ИНФОРМАЦИЯ……………………………………………………………………………………………………………….</a:t>
                      </a: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endParaRPr lang="ru-RU" sz="11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00" marR="46800" marT="14400" marB="1440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 проекта «Народный бюджет» в Беловском районе………………………………………………………………………………………</a:t>
                      </a: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6800" marR="46800" marT="14400" marB="1440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Дорожный фонд Беловского района………………………………………………………………………………………………………………….</a:t>
                      </a: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6800" marR="46800" marT="14400" marB="1440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5725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00" marR="48000" marT="13500" marB="13500" anchor="b"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00" marR="46800" marT="14400" marB="1440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1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Рейтинг </a:t>
                      </a:r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Беловского района п</a:t>
                      </a:r>
                      <a:r>
                        <a:rPr lang="ru-RU" sz="11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 качеству управления региональными финансами..</a:t>
                      </a: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……………………………………………………………….</a:t>
                      </a:r>
                    </a:p>
                  </a:txBody>
                  <a:tcPr marL="48000" marR="48000" marT="13500" marB="135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6800" marR="46800" marT="14400" marB="1440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5725" indent="0" algn="just"/>
                      <a:r>
                        <a:rPr lang="ru-RU" sz="11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Рейтинг </a:t>
                      </a:r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Беловского района </a:t>
                      </a:r>
                      <a:r>
                        <a:rPr lang="ru-RU" sz="11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уровню открытости бюджетных данных …………………………………………………………………….</a:t>
                      </a:r>
                    </a:p>
                  </a:txBody>
                  <a:tcPr marL="48000" marR="48000" marT="13500" marB="135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6800" marR="46800" marT="14400" marB="1440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5725" indent="0" algn="just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Информация о бюджете в социальных сетях……………………………………..………………………………………………………………….......</a:t>
                      </a: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6800" marR="46800" marT="14400" marB="1440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890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Контактная информация для взаимодействия с гражданами..………………………………………………………………………………………….</a:t>
                      </a: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6800" marR="46800" marT="14400" marB="1440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3298"/>
            <a:ext cx="9144000" cy="465827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вопросы о бюджете</a:t>
            </a:r>
          </a:p>
        </p:txBody>
      </p:sp>
      <p:grpSp>
        <p:nvGrpSpPr>
          <p:cNvPr id="6" name="Группа 11"/>
          <p:cNvGrpSpPr/>
          <p:nvPr/>
        </p:nvGrpSpPr>
        <p:grpSpPr>
          <a:xfrm>
            <a:off x="-1" y="6453336"/>
            <a:ext cx="9144001" cy="404664"/>
            <a:chOff x="-1" y="6453336"/>
            <a:chExt cx="9144001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-1" y="6453336"/>
              <a:ext cx="4571999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Отчет об исполнении бюджета Беловского района</a:t>
              </a:r>
              <a:r>
                <a:rPr kumimoji="0" lang="ru-RU" sz="900" b="1" u="none" strike="noStrike" kern="1200" cap="none" spc="0" normalizeH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kumimoji="0" lang="ru-RU" sz="900" b="1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Курской области за 2021 год</a:t>
              </a: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рямоугольник 9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0" y="776378"/>
            <a:ext cx="4581525" cy="53497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бюджет?</a:t>
            </a:r>
          </a:p>
          <a:p>
            <a:pPr marL="0" indent="0" algn="just">
              <a:buNone/>
            </a:pP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         и функций государства и местного самоуправления, или проще говоря – это план доходов и расходов на определенный период.</a:t>
            </a:r>
          </a:p>
          <a:p>
            <a:pPr>
              <a:buNone/>
            </a:pP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depositphotos_10666477-stock-photo-color-purse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5366" y="2231064"/>
            <a:ext cx="1462001" cy="146304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71999" y="1027167"/>
            <a:ext cx="45720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36382">
              <a:defRPr/>
            </a:pP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средства. </a:t>
            </a:r>
          </a:p>
          <a:p>
            <a:pPr algn="just" defTabSz="936382">
              <a:defRPr/>
            </a:pPr>
            <a:endParaRPr lang="ru-RU" sz="11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36382">
              <a:buFont typeface="Wingdings" pitchFamily="2" charset="2"/>
              <a:buChar char="ü"/>
              <a:defRPr/>
            </a:pP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Расходная часть бюджета формируется исходя из принципа обеспечения всех социальных обязательств и поддержки муниципальных образований области.</a:t>
            </a:r>
          </a:p>
          <a:p>
            <a:pPr algn="just" defTabSz="936382">
              <a:buFont typeface="Wingdings" pitchFamily="2" charset="2"/>
              <a:buChar char="ü"/>
              <a:defRPr/>
            </a:pPr>
            <a:endParaRPr lang="ru-RU" sz="11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36382">
              <a:buFont typeface="Wingdings" pitchFamily="2" charset="2"/>
              <a:buChar char="ü"/>
              <a:defRPr/>
            </a:pP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Расходы областного бюджета планируются по ведомственной структуре, т.е. по органам власти, а также в разрезе муниципальных программ Беловского района Курской области.</a:t>
            </a:r>
            <a:endParaRPr lang="ru-RU" sz="1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74142" y="2834655"/>
            <a:ext cx="907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016128"/>
            <a:ext cx="45815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«доходы» и «расходы»?</a:t>
            </a:r>
          </a:p>
          <a:p>
            <a:pPr algn="just"/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поступающие в бюджет денежные средства.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НАЛОГОВЫЕ ДОХОДЫ – поступления от уплаты налогов, предусмотренных Налоговым кодексом РФ (налоги на прибыль, налоги на имущество и др.).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НЕНАЛОГОВЫЕ ДОХОДЫ – платежи в виде штрафов, санкций за нарушение законодательства, платежи за пользование имуществом государства, средства самообложения граждан.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БЕЗВОЗМЕЗДНЫЕ ПОСТУПЛЕНИЯ – средства,  поступающие из других бюджетов бюджетной системы РФ, а также безвозмездные перечисления от физических и юридических лиц. </a:t>
            </a:r>
            <a:endParaRPr lang="ru-RU" sz="1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4" descr="https://fs00.infourok.ru/images/doc/275/280405/640/img1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8668" y="4285884"/>
            <a:ext cx="2275840" cy="1706880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0" y="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Вводная часть</a:t>
            </a:r>
          </a:p>
        </p:txBody>
      </p:sp>
      <p:sp>
        <p:nvSpPr>
          <p:cNvPr id="27" name="AutoShape 10"/>
          <p:cNvSpPr>
            <a:spLocks noChangeAspect="1" noChangeArrowheads="1"/>
          </p:cNvSpPr>
          <p:nvPr/>
        </p:nvSpPr>
        <p:spPr bwMode="auto">
          <a:xfrm>
            <a:off x="771556" y="2677697"/>
            <a:ext cx="778292" cy="575952"/>
          </a:xfrm>
          <a:prstGeom prst="notchedRightArrow">
            <a:avLst>
              <a:gd name="adj1" fmla="val 50000"/>
              <a:gd name="adj2" fmla="val 40909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265" tIns="54132" rIns="108265" bIns="54132"/>
          <a:lstStyle/>
          <a:p>
            <a:pPr defTabSz="936382">
              <a:defRPr/>
            </a:pPr>
            <a:endParaRPr lang="ru-RU" sz="1500" i="1" dirty="0">
              <a:solidFill>
                <a:srgbClr val="000000"/>
              </a:solidFill>
            </a:endParaRPr>
          </a:p>
          <a:p>
            <a:pPr defTabSz="936382">
              <a:defRPr/>
            </a:pPr>
            <a:endParaRPr lang="ru-RU" sz="1500" dirty="0"/>
          </a:p>
        </p:txBody>
      </p:sp>
      <p:sp>
        <p:nvSpPr>
          <p:cNvPr id="28" name="AutoShape 10"/>
          <p:cNvSpPr>
            <a:spLocks noChangeAspect="1" noChangeArrowheads="1"/>
          </p:cNvSpPr>
          <p:nvPr/>
        </p:nvSpPr>
        <p:spPr bwMode="auto">
          <a:xfrm rot="20438152">
            <a:off x="2719048" y="2738834"/>
            <a:ext cx="778292" cy="575952"/>
          </a:xfrm>
          <a:prstGeom prst="notchedRightArrow">
            <a:avLst>
              <a:gd name="adj1" fmla="val 50000"/>
              <a:gd name="adj2" fmla="val 40909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265" tIns="54132" rIns="108265" bIns="54132"/>
          <a:lstStyle/>
          <a:p>
            <a:pPr defTabSz="936382">
              <a:defRPr/>
            </a:pPr>
            <a:endParaRPr lang="ru-RU" sz="1500" i="1" dirty="0">
              <a:solidFill>
                <a:srgbClr val="000000"/>
              </a:solidFill>
            </a:endParaRPr>
          </a:p>
          <a:p>
            <a:pPr defTabSz="936382">
              <a:defRPr/>
            </a:pPr>
            <a:endParaRPr lang="ru-RU" sz="1500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2804803"/>
            <a:ext cx="923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cap="all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72913" y="2781299"/>
            <a:ext cx="994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cap="all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81524" y="2835028"/>
            <a:ext cx="4562476" cy="1069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Какой бывает бюджет?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Дефицитный</a:t>
            </a: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расходы превышают доходы.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Профицитный</a:t>
            </a: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доходы превышают расходы.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Сбалансированный</a:t>
            </a: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расходы равны доходам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0" y="281136"/>
            <a:ext cx="9144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32913"/>
            <a:ext cx="4562474" cy="819823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устройство Беловского района Курской области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1"/>
            <a:ext cx="4581525" cy="972108"/>
          </a:xfrm>
        </p:spPr>
        <p:txBody>
          <a:bodyPr>
            <a:normAutofit/>
          </a:bodyPr>
          <a:lstStyle/>
          <a:p>
            <a:pPr marL="0" indent="12700">
              <a:buNone/>
            </a:pPr>
            <a:r>
              <a:rPr lang="ru-RU" sz="1400" b="1" baseline="30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Беловский район расположен в южной части  Курской области, в 115 км от областного центра. Протяженность района с севера на юг 40 км, с запада на восток – 38 км. Район граничит с </a:t>
            </a:r>
            <a:r>
              <a:rPr lang="ru-RU" sz="1400" b="1" baseline="300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Суджанским</a:t>
            </a:r>
            <a:r>
              <a:rPr lang="ru-RU" sz="1400" b="1" baseline="30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baseline="300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Большесолдатским</a:t>
            </a:r>
            <a:r>
              <a:rPr lang="ru-RU" sz="1400" b="1" baseline="30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baseline="300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Обоянским</a:t>
            </a:r>
            <a:r>
              <a:rPr lang="ru-RU" sz="1400" b="1" baseline="30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районами, а также с Белгородской областью и Украиной. Общая площадь района – 0,95 </a:t>
            </a:r>
            <a:r>
              <a:rPr lang="ru-RU" sz="1400" b="1" baseline="300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тыс.кв.км</a:t>
            </a:r>
            <a:r>
              <a:rPr lang="ru-RU" sz="1400" b="1" baseline="30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(3,2% территории Курской области).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4581525" y="2209799"/>
            <a:ext cx="4448175" cy="4181475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/>
          <a:p>
            <a:pPr marL="0" marR="0" lvl="0" indent="12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sng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состав района входят:</a:t>
            </a:r>
          </a:p>
          <a:p>
            <a:pPr marL="0" marR="0" lvl="0" indent="12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14 сельских поселений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Беловский сельсовет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Беличанский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Бобравский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Вишневский сельсовет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Гирьянский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Долгобудский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Ильковский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Коммунаровский сельсовет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Кондратовский сельсовет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Корочанский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Малосолдатский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Пенский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Песчанский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Щеголянский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marL="0" marR="0" lvl="0" indent="12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100" b="1" i="0" u="none" strike="noStrike" kern="1200" cap="none" spc="0" normalizeH="0" baseline="3000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11"/>
          <p:cNvGrpSpPr/>
          <p:nvPr/>
        </p:nvGrpSpPr>
        <p:grpSpPr>
          <a:xfrm>
            <a:off x="0" y="6453336"/>
            <a:ext cx="9144000" cy="404664"/>
            <a:chOff x="0" y="6453336"/>
            <a:chExt cx="9144000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0" y="6453336"/>
              <a:ext cx="4780344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Отчет об исполнении бюджета Беловского района</a:t>
              </a:r>
              <a:r>
                <a:rPr kumimoji="0" lang="ru-RU" sz="900" b="1" u="none" strike="noStrike" kern="1200" cap="none" spc="0" normalizeH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kumimoji="0" lang="ru-RU" sz="900" b="1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Курской области за 2021 год</a:t>
              </a: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0" y="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Вводная часть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0" y="281136"/>
            <a:ext cx="9144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0F12F1-6CB2-4B42-883F-A7548E09A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29" y="2843863"/>
            <a:ext cx="3239218" cy="26760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ECBA2A-BB2C-4128-87E4-1FE15CA6C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686" y="852636"/>
            <a:ext cx="828675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76226"/>
            <a:ext cx="4562474" cy="500151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параметры районного бюджета </a:t>
            </a:r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586195"/>
              </p:ext>
            </p:extLst>
          </p:nvPr>
        </p:nvGraphicFramePr>
        <p:xfrm>
          <a:off x="101600" y="621643"/>
          <a:ext cx="4478866" cy="22546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9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7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6527"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" marR="9525" marT="9525" marB="0"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marL="10800" marR="9525" marT="9525" marB="0" anchor="b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66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080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(факт)</a:t>
                      </a:r>
                    </a:p>
                  </a:txBody>
                  <a:tcPr marL="108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(план)</a:t>
                      </a:r>
                    </a:p>
                  </a:txBody>
                  <a:tcPr marL="108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(факт)</a:t>
                      </a:r>
                    </a:p>
                  </a:txBody>
                  <a:tcPr marL="108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18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бюджета , всего</a:t>
                      </a:r>
                    </a:p>
                  </a:txBody>
                  <a:tcPr marL="3600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544 429</a:t>
                      </a:r>
                    </a:p>
                  </a:txBody>
                  <a:tcPr marL="1080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650 910</a:t>
                      </a:r>
                      <a:endParaRPr lang="ru-RU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653 185</a:t>
                      </a:r>
                      <a:endParaRPr lang="ru-RU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08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3600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19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3600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196 540</a:t>
                      </a:r>
                    </a:p>
                  </a:txBody>
                  <a:tcPr marL="1080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208 454</a:t>
                      </a:r>
                      <a:endParaRPr lang="ru-RU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213 547</a:t>
                      </a:r>
                      <a:endParaRPr lang="ru-RU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60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3600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347 889</a:t>
                      </a:r>
                    </a:p>
                  </a:txBody>
                  <a:tcPr marL="1080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442 456</a:t>
                      </a:r>
                      <a:endParaRPr lang="ru-RU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439 639</a:t>
                      </a:r>
                      <a:endParaRPr lang="ru-RU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618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бюджета</a:t>
                      </a:r>
                    </a:p>
                  </a:txBody>
                  <a:tcPr marL="3600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505 790</a:t>
                      </a:r>
                    </a:p>
                  </a:txBody>
                  <a:tcPr marL="1080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708 282</a:t>
                      </a:r>
                      <a:endParaRPr lang="ru-RU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643 725</a:t>
                      </a:r>
                      <a:endParaRPr lang="ru-RU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18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 (профицит)</a:t>
                      </a:r>
                    </a:p>
                  </a:txBody>
                  <a:tcPr marL="3600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38 639</a:t>
                      </a:r>
                    </a:p>
                  </a:txBody>
                  <a:tcPr marL="1080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-57 372</a:t>
                      </a:r>
                      <a:endParaRPr lang="ru-RU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9 460</a:t>
                      </a:r>
                      <a:endParaRPr lang="ru-RU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4" name="Группа 11"/>
          <p:cNvGrpSpPr/>
          <p:nvPr/>
        </p:nvGrpSpPr>
        <p:grpSpPr>
          <a:xfrm>
            <a:off x="0" y="6453336"/>
            <a:ext cx="9144000" cy="404664"/>
            <a:chOff x="0" y="6453336"/>
            <a:chExt cx="9144000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0" y="6453336"/>
              <a:ext cx="4340506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Отчет об исполнении бюджета Беловского района</a:t>
              </a:r>
              <a:r>
                <a:rPr kumimoji="0" lang="ru-RU" sz="900" b="1" u="none" strike="noStrike" kern="1200" cap="none" spc="0" normalizeH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kumimoji="0" lang="ru-RU" sz="900" b="1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Курской области за 2021 год</a:t>
              </a: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районного бюджета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281136"/>
            <a:ext cx="9144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4572000" y="282543"/>
            <a:ext cx="4572000" cy="657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Структура безвозмездных поступлений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из областного бюджета в 2020-2021 годах</a:t>
            </a:r>
            <a:endParaRPr kumimoji="0" lang="ru-RU" sz="1400" b="1" i="0" u="none" strike="noStrike" kern="1200" cap="none" spc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0" y="2740504"/>
            <a:ext cx="4562474" cy="528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Структура налоговых и неналоговых доходов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районного бюджета в 2020-2021 годах </a:t>
            </a: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1253732957"/>
              </p:ext>
            </p:extLst>
          </p:nvPr>
        </p:nvGraphicFramePr>
        <p:xfrm>
          <a:off x="0" y="3269956"/>
          <a:ext cx="4494362" cy="3165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1588328367"/>
              </p:ext>
            </p:extLst>
          </p:nvPr>
        </p:nvGraphicFramePr>
        <p:xfrm>
          <a:off x="2093344" y="3258453"/>
          <a:ext cx="2487282" cy="3165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2342353775"/>
              </p:ext>
            </p:extLst>
          </p:nvPr>
        </p:nvGraphicFramePr>
        <p:xfrm>
          <a:off x="4744529" y="785003"/>
          <a:ext cx="4399471" cy="5615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948056790"/>
              </p:ext>
            </p:extLst>
          </p:nvPr>
        </p:nvGraphicFramePr>
        <p:xfrm>
          <a:off x="6544574" y="836764"/>
          <a:ext cx="2487282" cy="3237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"/>
          <p:cNvGrpSpPr/>
          <p:nvPr/>
        </p:nvGrpSpPr>
        <p:grpSpPr>
          <a:xfrm>
            <a:off x="0" y="6453336"/>
            <a:ext cx="9144000" cy="404664"/>
            <a:chOff x="0" y="6453336"/>
            <a:chExt cx="9144000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0" y="6453336"/>
              <a:ext cx="421005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Отчет об исполнении бюджета Беловского района</a:t>
              </a:r>
              <a:r>
                <a:rPr kumimoji="0" lang="ru-RU" sz="900" b="1" u="none" strike="noStrike" kern="1200" cap="none" spc="0" normalizeH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kumimoji="0" lang="ru-RU" sz="900" b="1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Курской области за 2021 год</a:t>
              </a: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районного бюджета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281136"/>
            <a:ext cx="9144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0" y="290601"/>
            <a:ext cx="4562474" cy="528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Структура расходов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районного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бюджета в 2020-2021 годах </a:t>
            </a: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635378905"/>
              </p:ext>
            </p:extLst>
          </p:nvPr>
        </p:nvGraphicFramePr>
        <p:xfrm>
          <a:off x="0" y="923573"/>
          <a:ext cx="4580626" cy="2941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140351669"/>
              </p:ext>
            </p:extLst>
          </p:nvPr>
        </p:nvGraphicFramePr>
        <p:xfrm>
          <a:off x="2093344" y="912069"/>
          <a:ext cx="2487282" cy="3165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1"/>
          <p:cNvSpPr txBox="1"/>
          <p:nvPr/>
        </p:nvSpPr>
        <p:spPr>
          <a:xfrm>
            <a:off x="1462170" y="828141"/>
            <a:ext cx="1578650" cy="2846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разрезе отраслей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0" y="3516709"/>
            <a:ext cx="4563374" cy="2846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разрезе государственных программ и непрограммных направлений деятельности</a:t>
            </a:r>
          </a:p>
        </p:txBody>
      </p:sp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4104918554"/>
              </p:ext>
            </p:extLst>
          </p:nvPr>
        </p:nvGraphicFramePr>
        <p:xfrm>
          <a:off x="0" y="3876135"/>
          <a:ext cx="4580626" cy="2783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1363387924"/>
              </p:ext>
            </p:extLst>
          </p:nvPr>
        </p:nvGraphicFramePr>
        <p:xfrm>
          <a:off x="2093344" y="3862274"/>
          <a:ext cx="2487282" cy="299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7" name="Содержимое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490237"/>
              </p:ext>
            </p:extLst>
          </p:nvPr>
        </p:nvGraphicFramePr>
        <p:xfrm>
          <a:off x="4851553" y="1613680"/>
          <a:ext cx="4197349" cy="31653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707"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569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национального проекта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</a:p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(факт)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13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Региональный проект «Современная школа»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02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Региональный проект "Успех каждого ребенка" </a:t>
                      </a: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638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7145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"Региональный проект "Цифровая образовательная среда"</a:t>
                      </a: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519"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8" name="Заголовок 1"/>
          <p:cNvSpPr txBox="1">
            <a:spLocks/>
          </p:cNvSpPr>
          <p:nvPr/>
        </p:nvSpPr>
        <p:spPr>
          <a:xfrm>
            <a:off x="4581526" y="290603"/>
            <a:ext cx="4562474" cy="365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Реализация национальных проектов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0" y="6453336"/>
            <a:ext cx="9144000" cy="404664"/>
            <a:chOff x="0" y="6453336"/>
            <a:chExt cx="9144000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0" y="6453336"/>
              <a:ext cx="421005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Отчет об исполнении бюджета</a:t>
              </a:r>
              <a:r>
                <a:rPr kumimoji="0" lang="ru-RU" sz="900" b="1" u="none" strike="noStrike" kern="1200" cap="none" spc="0" normalizeH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  Беловского района </a:t>
              </a:r>
              <a:r>
                <a:rPr kumimoji="0" lang="ru-RU" sz="900" b="1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Курской области за 2021 год</a:t>
              </a: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 районного бюджета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281136"/>
            <a:ext cx="9144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455378196"/>
              </p:ext>
            </p:extLst>
          </p:nvPr>
        </p:nvGraphicFramePr>
        <p:xfrm>
          <a:off x="-52190" y="892067"/>
          <a:ext cx="8964695" cy="4827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TextBox 1"/>
          <p:cNvSpPr txBox="1"/>
          <p:nvPr/>
        </p:nvSpPr>
        <p:spPr>
          <a:xfrm>
            <a:off x="0" y="3689235"/>
            <a:ext cx="4563374" cy="2846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1606128052"/>
              </p:ext>
            </p:extLst>
          </p:nvPr>
        </p:nvGraphicFramePr>
        <p:xfrm>
          <a:off x="8626" y="3971025"/>
          <a:ext cx="4580626" cy="199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Заголовок 1"/>
          <p:cNvSpPr txBox="1">
            <a:spLocks/>
          </p:cNvSpPr>
          <p:nvPr/>
        </p:nvSpPr>
        <p:spPr>
          <a:xfrm>
            <a:off x="0" y="290603"/>
            <a:ext cx="9144000" cy="399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Реализация  муниципальных п</a:t>
            </a: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рограмм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5826295" y="700204"/>
            <a:ext cx="2576189" cy="2644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0" y="6453336"/>
            <a:ext cx="9144000" cy="404664"/>
            <a:chOff x="0" y="6453336"/>
            <a:chExt cx="9144000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0" y="6453336"/>
              <a:ext cx="421005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Отчет об исполнении бюджета</a:t>
              </a:r>
              <a:r>
                <a:rPr kumimoji="0" lang="ru-RU" sz="900" b="1" u="none" strike="noStrike" kern="1200" cap="none" spc="0" normalizeH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 Беловского района </a:t>
              </a:r>
              <a:r>
                <a:rPr kumimoji="0" lang="ru-RU" sz="900" b="1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Курской области за 2021 год</a:t>
              </a: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 районного бюджета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281136"/>
            <a:ext cx="9144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-17253" y="273917"/>
            <a:ext cx="9161253" cy="649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Финансирование муниципальных программ Беловского района Курской области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2020-2021 годах</a:t>
            </a:r>
            <a:endParaRPr kumimoji="0" lang="ru-RU" sz="1400" b="1" i="0" u="none" strike="noStrike" kern="1200" cap="none" spc="0" normalizeH="0" baseline="3000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4" name="Содержимое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681395"/>
              </p:ext>
            </p:extLst>
          </p:nvPr>
        </p:nvGraphicFramePr>
        <p:xfrm>
          <a:off x="112143" y="923569"/>
          <a:ext cx="4373594" cy="55438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2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3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6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3702"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7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Наименование </a:t>
                      </a:r>
                    </a:p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государственной программы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</a:p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</a:p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(факт)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20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"Муниципальная программа Беловского района Курской области  «Развитие культуры Беловского района »"</a:t>
                      </a:r>
                    </a:p>
                    <a:p>
                      <a:pPr algn="just" fontAlgn="t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25712</a:t>
                      </a: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32103</a:t>
                      </a: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31979</a:t>
                      </a: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20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Беловского района Курской области "Социальная поддержка граждан в Беловском районе Курской области "</a:t>
                      </a:r>
                    </a:p>
                    <a:p>
                      <a:pPr algn="just" fontAlgn="t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43992</a:t>
                      </a: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57592</a:t>
                      </a: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56044</a:t>
                      </a: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20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Беловского района Курской области "Развитие образования в Беловском районе</a:t>
                      </a:r>
                    </a:p>
                    <a:p>
                      <a:pPr algn="just" fontAlgn="t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335143</a:t>
                      </a: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399615</a:t>
                      </a: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391867</a:t>
                      </a: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20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"Муниципальная программа «Управление муниципальным имуществом и земельными ресурсами Беловского района Курской области»"</a:t>
                      </a:r>
                    </a:p>
                    <a:p>
                      <a:pPr algn="just" fontAlgn="t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519</a:t>
                      </a: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891</a:t>
                      </a: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854</a:t>
                      </a: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781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"Энергосбережение и повышение энергетической эффективности Беловского района Курской области"</a:t>
                      </a:r>
                    </a:p>
                    <a:p>
                      <a:pPr algn="just" fontAlgn="t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8525</a:t>
                      </a: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8423</a:t>
                      </a: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198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"Обеспечение доступным и комфортным  жильем и коммунальными услугами население Беловского  района Курской области"</a:t>
                      </a:r>
                    </a:p>
                    <a:p>
                      <a:pPr algn="just" fontAlgn="t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3665</a:t>
                      </a: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5678</a:t>
                      </a: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5653</a:t>
                      </a: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616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"Муниципальная программа «Повышение эффективности работы с молодежью, организация отдыха и оздоровления детей, молодежи, развитие физической культуры и спорта в Беловском районе Курской области» "</a:t>
                      </a:r>
                    </a:p>
                    <a:p>
                      <a:pPr algn="just" fontAlgn="t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13970</a:t>
                      </a: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25818</a:t>
                      </a: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18720</a:t>
                      </a: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781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муниципальной службы в Беловском районе Курской области »</a:t>
                      </a:r>
                    </a:p>
                    <a:p>
                      <a:pPr algn="just" fontAlgn="t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1508</a:t>
                      </a: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1753</a:t>
                      </a: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1671</a:t>
                      </a: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26" name="Содержимое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2840887"/>
              </p:ext>
            </p:extLst>
          </p:nvPr>
        </p:nvGraphicFramePr>
        <p:xfrm>
          <a:off x="4658265" y="902694"/>
          <a:ext cx="4382219" cy="42662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5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4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7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3712"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Наименование </a:t>
                      </a:r>
                    </a:p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государственной программы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</a:p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</a:p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(факт)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01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Муниципальная программа "Развитие архивного дела   в Беловском районе Курской области </a:t>
                      </a: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218</a:t>
                      </a: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286</a:t>
                      </a: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286</a:t>
                      </a: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1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транспортной системы, обеспечение перевозки пассажиров  и безопасности дорожного движения в Беловском районе Курской области "</a:t>
                      </a:r>
                    </a:p>
                    <a:p>
                      <a:pPr algn="just" fontAlgn="t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24935</a:t>
                      </a: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59263</a:t>
                      </a: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58245</a:t>
                      </a: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01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Профилактика преступлений и иных правонарушений в Беловском районе Курской области »</a:t>
                      </a:r>
                    </a:p>
                    <a:p>
                      <a:pPr algn="just" fontAlgn="t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3623</a:t>
                      </a: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4013</a:t>
                      </a: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3983</a:t>
                      </a: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01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Беловского района Курской области «Защита населения и территории от чрезвычайных ситуаций, обеспечение пожарной безопасности и безопасности людей на водных объектах в Беловском  районе »</a:t>
                      </a:r>
                    </a:p>
                    <a:p>
                      <a:pPr algn="just" fontAlgn="t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2485</a:t>
                      </a: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2492</a:t>
                      </a: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2246</a:t>
                      </a: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01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"Муниципальная программа «Создание условий для эффективного и ответственного управления муниципальными финансами, муниципальным долгом и повышения устойчивости бюджетов муниципального района «Беловский  район»;  "</a:t>
                      </a:r>
                    </a:p>
                    <a:p>
                      <a:pPr algn="just" fontAlgn="t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13098</a:t>
                      </a: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18209</a:t>
                      </a: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18008</a:t>
                      </a: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01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Беловского района Курской области «Содействие занятости населения»</a:t>
                      </a:r>
                    </a:p>
                    <a:p>
                      <a:pPr algn="just" fontAlgn="t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351</a:t>
                      </a: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356</a:t>
                      </a: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356</a:t>
                      </a: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0" y="6453336"/>
            <a:ext cx="9144000" cy="404664"/>
            <a:chOff x="0" y="6453336"/>
            <a:chExt cx="9144000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0" y="6453336"/>
              <a:ext cx="421005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Отчет об исполнении бюджета</a:t>
              </a:r>
              <a:r>
                <a:rPr kumimoji="0" lang="ru-RU" sz="900" b="1" u="none" strike="noStrike" kern="1200" cap="none" spc="0" normalizeH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  Беловского района </a:t>
              </a:r>
              <a:r>
                <a:rPr kumimoji="0" lang="ru-RU" sz="900" b="1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Курской области за 2021 год</a:t>
              </a: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районного бюджета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281136"/>
            <a:ext cx="9144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/>
          <p:cNvSpPr txBox="1">
            <a:spLocks/>
          </p:cNvSpPr>
          <p:nvPr/>
        </p:nvSpPr>
        <p:spPr>
          <a:xfrm>
            <a:off x="0" y="280397"/>
            <a:ext cx="9144000" cy="573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Оказание финансовой помощи </a:t>
            </a:r>
          </a:p>
          <a:p>
            <a:pPr lvl="0" algn="ctr">
              <a:spcBef>
                <a:spcPct val="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бюджетам поселений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2" name="Group 2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949816"/>
              </p:ext>
            </p:extLst>
          </p:nvPr>
        </p:nvGraphicFramePr>
        <p:xfrm>
          <a:off x="112143" y="956490"/>
          <a:ext cx="6936839" cy="228150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956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506">
                <a:tc gridSpan="2"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marL="97498" marR="97498" marT="46799" marB="46799" anchor="ctr" horzOverflow="overflow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ctr" horzOverflow="overflow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974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8"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Финансовая помощь местным бюджетам – всего, </a:t>
                      </a:r>
                    </a:p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36000" marB="36000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14888</a:t>
                      </a:r>
                    </a:p>
                  </a:txBody>
                  <a:tcPr marL="72000" marR="72000" marT="36000" marB="3600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203"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 общем объеме расходов, %</a:t>
                      </a:r>
                    </a:p>
                  </a:txBody>
                  <a:tcPr marL="72000" marR="72000" marT="36000" marB="36000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000" b="0" i="1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36000" marB="36000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203"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36000" marB="36000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8147</a:t>
                      </a:r>
                    </a:p>
                  </a:txBody>
                  <a:tcPr marL="72000" marR="72000" marT="36000" marB="36000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203"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36000" marB="36000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2000" marR="72000" marT="36000" marB="36000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203"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36000" marB="36000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2000" marR="72000" marT="36000" marB="36000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203"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36000" marB="36000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6741</a:t>
                      </a:r>
                    </a:p>
                  </a:txBody>
                  <a:tcPr marL="72000" marR="72000" marT="36000" marB="36000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2371452235"/>
              </p:ext>
            </p:extLst>
          </p:nvPr>
        </p:nvGraphicFramePr>
        <p:xfrm>
          <a:off x="1109111" y="3641691"/>
          <a:ext cx="7649681" cy="2855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Заголовок 1"/>
          <p:cNvSpPr txBox="1">
            <a:spLocks/>
          </p:cNvSpPr>
          <p:nvPr/>
        </p:nvSpPr>
        <p:spPr>
          <a:xfrm>
            <a:off x="-1" y="3540180"/>
            <a:ext cx="9005105" cy="459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межбюджетных трансфертов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20873</TotalTime>
  <Words>1766</Words>
  <Application>Microsoft Office PowerPoint</Application>
  <PresentationFormat>Экран (4:3)</PresentationFormat>
  <Paragraphs>477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Содержание</vt:lpstr>
      <vt:lpstr>Основные вопросы о бюджете</vt:lpstr>
      <vt:lpstr>Административно-территориальное устройство Беловского района Курской области</vt:lpstr>
      <vt:lpstr>Основные параметры районного бюджета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Дорожный фонд Беловского района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Анна И. Митрохина</dc:creator>
  <cp:lastModifiedBy>NIKOZLOVA</cp:lastModifiedBy>
  <cp:revision>2642</cp:revision>
  <cp:lastPrinted>2022-06-23T06:44:46Z</cp:lastPrinted>
  <dcterms:created xsi:type="dcterms:W3CDTF">2019-08-13T14:01:01Z</dcterms:created>
  <dcterms:modified xsi:type="dcterms:W3CDTF">2022-06-23T07:11:15Z</dcterms:modified>
</cp:coreProperties>
</file>